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4" r:id="rId3"/>
    <p:sldMasterId id="2147483814" r:id="rId4"/>
    <p:sldMasterId id="2147483904" r:id="rId5"/>
    <p:sldMasterId id="2147483979" r:id="rId6"/>
  </p:sldMasterIdLst>
  <p:notesMasterIdLst>
    <p:notesMasterId r:id="rId48"/>
  </p:notesMasterIdLst>
  <p:handoutMasterIdLst>
    <p:handoutMasterId r:id="rId49"/>
  </p:handoutMasterIdLst>
  <p:sldIdLst>
    <p:sldId id="257" r:id="rId7"/>
    <p:sldId id="258" r:id="rId8"/>
    <p:sldId id="268" r:id="rId9"/>
    <p:sldId id="319" r:id="rId10"/>
    <p:sldId id="293" r:id="rId11"/>
    <p:sldId id="320" r:id="rId12"/>
    <p:sldId id="311" r:id="rId13"/>
    <p:sldId id="303" r:id="rId14"/>
    <p:sldId id="317" r:id="rId15"/>
    <p:sldId id="335" r:id="rId16"/>
    <p:sldId id="301" r:id="rId17"/>
    <p:sldId id="312" r:id="rId18"/>
    <p:sldId id="314" r:id="rId19"/>
    <p:sldId id="316" r:id="rId20"/>
    <p:sldId id="334" r:id="rId21"/>
    <p:sldId id="323" r:id="rId22"/>
    <p:sldId id="315" r:id="rId23"/>
    <p:sldId id="313" r:id="rId24"/>
    <p:sldId id="321" r:id="rId25"/>
    <p:sldId id="326" r:id="rId26"/>
    <p:sldId id="322" r:id="rId27"/>
    <p:sldId id="305" r:id="rId28"/>
    <p:sldId id="309" r:id="rId29"/>
    <p:sldId id="304" r:id="rId30"/>
    <p:sldId id="343" r:id="rId31"/>
    <p:sldId id="306" r:id="rId32"/>
    <p:sldId id="330" r:id="rId33"/>
    <p:sldId id="329" r:id="rId34"/>
    <p:sldId id="307" r:id="rId35"/>
    <p:sldId id="308" r:id="rId36"/>
    <p:sldId id="279" r:id="rId37"/>
    <p:sldId id="331" r:id="rId38"/>
    <p:sldId id="332" r:id="rId39"/>
    <p:sldId id="333" r:id="rId40"/>
    <p:sldId id="336" r:id="rId41"/>
    <p:sldId id="337" r:id="rId42"/>
    <p:sldId id="338" r:id="rId43"/>
    <p:sldId id="339" r:id="rId44"/>
    <p:sldId id="340" r:id="rId45"/>
    <p:sldId id="341" r:id="rId46"/>
    <p:sldId id="342" r:id="rId4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100" d="100"/>
          <a:sy n="100" d="100"/>
        </p:scale>
        <p:origin x="-120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16838-C572-4E7B-AC10-F3AE2F3534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784407-24B8-4F9A-A175-2E13C7D6A9CC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FFFF00"/>
              </a:solidFill>
            </a:rPr>
            <a:t>What’s New?</a:t>
          </a:r>
          <a:endParaRPr lang="en-US" dirty="0">
            <a:solidFill>
              <a:srgbClr val="FFFF00"/>
            </a:solidFill>
          </a:endParaRPr>
        </a:p>
      </dgm:t>
    </dgm:pt>
    <dgm:pt modelId="{A4C15C49-034A-4D84-B223-4618A140A907}" type="parTrans" cxnId="{C09E7FA9-13B7-4CAF-9AF5-8B86EB5FA067}">
      <dgm:prSet/>
      <dgm:spPr/>
      <dgm:t>
        <a:bodyPr/>
        <a:lstStyle/>
        <a:p>
          <a:endParaRPr lang="en-US"/>
        </a:p>
      </dgm:t>
    </dgm:pt>
    <dgm:pt modelId="{7097677C-1DC2-478F-912D-45D1B8B4E2CE}" type="sibTrans" cxnId="{C09E7FA9-13B7-4CAF-9AF5-8B86EB5FA067}">
      <dgm:prSet/>
      <dgm:spPr/>
      <dgm:t>
        <a:bodyPr/>
        <a:lstStyle/>
        <a:p>
          <a:endParaRPr lang="en-US"/>
        </a:p>
      </dgm:t>
    </dgm:pt>
    <dgm:pt modelId="{E9F2250D-ED8E-4896-8315-526B8A211FB1}" type="pres">
      <dgm:prSet presAssocID="{CB516838-C572-4E7B-AC10-F3AE2F3534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366257-BB3E-4C28-9409-F5E66B2C3EA1}" type="pres">
      <dgm:prSet presAssocID="{3E784407-24B8-4F9A-A175-2E13C7D6A9CC}" presName="parentText" presStyleLbl="node1" presStyleIdx="0" presStyleCnt="1" custScaleY="74018" custLinFactNeighborY="-943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027E9-6DB7-4F4D-9A2A-583EBA240D8F}" type="presOf" srcId="{3E784407-24B8-4F9A-A175-2E13C7D6A9CC}" destId="{A6366257-BB3E-4C28-9409-F5E66B2C3EA1}" srcOrd="0" destOrd="0" presId="urn:microsoft.com/office/officeart/2005/8/layout/vList2"/>
    <dgm:cxn modelId="{C09E7FA9-13B7-4CAF-9AF5-8B86EB5FA067}" srcId="{CB516838-C572-4E7B-AC10-F3AE2F35349B}" destId="{3E784407-24B8-4F9A-A175-2E13C7D6A9CC}" srcOrd="0" destOrd="0" parTransId="{A4C15C49-034A-4D84-B223-4618A140A907}" sibTransId="{7097677C-1DC2-478F-912D-45D1B8B4E2CE}"/>
    <dgm:cxn modelId="{7CC72460-BC46-4E91-AC01-ECFCAAFB542E}" type="presOf" srcId="{CB516838-C572-4E7B-AC10-F3AE2F35349B}" destId="{E9F2250D-ED8E-4896-8315-526B8A211FB1}" srcOrd="0" destOrd="0" presId="urn:microsoft.com/office/officeart/2005/8/layout/vList2"/>
    <dgm:cxn modelId="{2BF1DC22-F70D-4038-B64A-5B77015D36BB}" type="presParOf" srcId="{E9F2250D-ED8E-4896-8315-526B8A211FB1}" destId="{A6366257-BB3E-4C28-9409-F5E66B2C3EA1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  <a:effectLst>
      <a:outerShdw blurRad="50800" dist="38100" dir="13500000" algn="b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66257-BB3E-4C28-9409-F5E66B2C3EA1}">
      <dsp:nvSpPr>
        <dsp:cNvPr id="0" name=""/>
        <dsp:cNvSpPr/>
      </dsp:nvSpPr>
      <dsp:spPr>
        <a:xfrm>
          <a:off x="0" y="107500"/>
          <a:ext cx="8219256" cy="1136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solidFill>
                <a:srgbClr val="FFFF00"/>
              </a:solidFill>
            </a:rPr>
            <a:t>What’s New?</a:t>
          </a:r>
          <a:endParaRPr lang="en-US" sz="4700" kern="1200" dirty="0">
            <a:solidFill>
              <a:srgbClr val="FFFF00"/>
            </a:solidFill>
          </a:endParaRPr>
        </a:p>
      </dsp:txBody>
      <dsp:txXfrm>
        <a:off x="55465" y="162965"/>
        <a:ext cx="8108326" cy="1025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2B6D-829A-4BD4-A950-35EFF7CA91A6}" type="datetimeFigureOut">
              <a:rPr lang="en-US" smtClean="0"/>
              <a:pPr/>
              <a:t>6/14/2016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CD7E5-1364-46D2-B024-3EB27F73C18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9026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E2-F335-448C-A7B4-4F0AD870E225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6AA91-CB99-4E04-B2E7-5BF1FD4F4E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6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4A8F6-4A6D-A147-BA19-5E60EA16573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2" indent="-22857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5" indent="-22857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9F9A68-9FD0-4D0B-A054-A334409DBEAC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4A8F6-4A6D-A147-BA19-5E60EA16573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EFA80-590A-4E8C-AB14-B095BBE16B5E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6E350-4246-44A8-820F-31FEB20546C1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6E350-4246-44A8-820F-31FEB20546C1}" type="slidenum">
              <a:rPr lang="en-IN" smtClean="0"/>
              <a:pPr/>
              <a:t>26</a:t>
            </a:fld>
            <a:endParaRPr lang="en-I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6E350-4246-44A8-820F-31FEB20546C1}" type="slidenum">
              <a:rPr lang="en-IN" smtClean="0"/>
              <a:pPr/>
              <a:t>29</a:t>
            </a:fld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4A8F6-4A6D-A147-BA19-5E60EA16573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6E350-4246-44A8-820F-31FEB20546C1}" type="slidenum">
              <a:rPr lang="en-IN" smtClean="0"/>
              <a:pPr/>
              <a:t>30</a:t>
            </a:fld>
            <a:endParaRPr lang="en-I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2DA5E-034A-4995-83D1-0B2DEAAAF2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366BE-CC66-4776-B058-B45D74C65E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727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7E072-79E1-4B8A-BC4A-F330FFCFD6D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Directorate – 15; National ICDS Mission Resource Centre (NIMRC) – 34; Training Resource Cell – 20; State Mission Directorate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(Large states)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26;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Mission Directorate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(Small states)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6C935-261D-4D89-A924-FC3B2CB5F5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E7898-8349-4709-B5D4-92219C845EA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8275C-EF5A-4C91-BC5F-7337D44FA9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5DE88-206B-4AFB-B24F-3C039BDB267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8275C-EF5A-4C91-BC5F-7337D44FA9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defTabSz="457146">
              <a:spcBef>
                <a:spcPct val="0"/>
              </a:spcBef>
            </a:pPr>
            <a:r>
              <a:rPr lang="en-IN" b="1" u="sng" dirty="0" smtClean="0"/>
              <a:t>Note:</a:t>
            </a:r>
            <a:r>
              <a:rPr lang="en-IN" i="1" dirty="0" smtClean="0"/>
              <a:t> Actual implementation on full scale will commence from 3</a:t>
            </a:r>
            <a:r>
              <a:rPr lang="en-IN" i="1" baseline="30000" dirty="0" smtClean="0"/>
              <a:t>rd</a:t>
            </a:r>
            <a:r>
              <a:rPr lang="en-IN" i="1" dirty="0" smtClean="0"/>
              <a:t> year and may spill over to 4</a:t>
            </a:r>
            <a:r>
              <a:rPr lang="en-IN" i="1" baseline="30000" dirty="0" smtClean="0"/>
              <a:t>th</a:t>
            </a:r>
            <a:r>
              <a:rPr lang="en-IN" i="1" dirty="0" smtClean="0"/>
              <a:t> and 5</a:t>
            </a:r>
            <a:r>
              <a:rPr lang="en-IN" i="1" baseline="30000" dirty="0" smtClean="0"/>
              <a:t>th</a:t>
            </a:r>
            <a:r>
              <a:rPr lang="en-IN" i="1" dirty="0" smtClean="0"/>
              <a:t> year</a:t>
            </a:r>
            <a:endParaRPr lang="en-IN" sz="1600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2" indent="-22857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5" indent="-22857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03A70B-DD0D-48DF-B1B9-2DA15D49D9A1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AA91-CB99-4E04-B2E7-5BF1FD4F4E6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0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6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6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8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8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3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84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67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3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68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4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45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55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57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21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D5706-0723-41C8-A789-DF7BA1478F1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25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33B52-7EE4-426A-A85F-7C0D41A76F6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37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346D-00C2-4DCF-BDAE-9748886C64D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17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5721D-085D-408A-8222-5C03FC41786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42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F90B7-737C-4982-8AA3-40B4351669E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20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3A7B-147D-4687-AE1A-811D36C75B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52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Goi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724525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 descr="wcdemble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5965825"/>
            <a:ext cx="8001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32BD-F667-44CC-A9DD-ED186E43D34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1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3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0BDCB-2EAD-4418-8956-C09E0B2FA5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1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E0FC-47BE-4547-97E0-B8E13B5A89C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6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FACFA-AE17-42A3-A9E7-5FCEC88DBC5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74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F53C-9FA5-4250-9F8E-57451307F21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42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6CC3-7361-4C86-BFA0-3BFF632493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25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30CF-A47F-4B97-B233-F44A0081F5B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96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F8D2E-806B-4E48-86EB-D1F8933CE5D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30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D5706-0723-41C8-A789-DF7BA1478F1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8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33B52-7EE4-426A-A85F-7C0D41A76F6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21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346D-00C2-4DCF-BDAE-9748886C64D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4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46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5721D-085D-408A-8222-5C03FC41786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01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F90B7-737C-4982-8AA3-40B4351669E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75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3A7B-147D-4687-AE1A-811D36C75B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76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Goi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724525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 descr="wcdemble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5965825"/>
            <a:ext cx="8001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32BD-F667-44CC-A9DD-ED186E43D34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33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0BDCB-2EAD-4418-8956-C09E0B2FA5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61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E0FC-47BE-4547-97E0-B8E13B5A89C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74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FACFA-AE17-42A3-A9E7-5FCEC88DBC5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661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F53C-9FA5-4250-9F8E-57451307F21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77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6CC3-7361-4C86-BFA0-3BFF632493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7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30CF-A47F-4B97-B233-F44A0081F5B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2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797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F8D2E-806B-4E48-86EB-D1F8933CE5D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152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D5706-0723-41C8-A789-DF7BA1478F1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78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33B52-7EE4-426A-A85F-7C0D41A76F6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19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346D-00C2-4DCF-BDAE-9748886C64D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885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5721D-085D-408A-8222-5C03FC41786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17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F90B7-737C-4982-8AA3-40B4351669E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08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3A7B-147D-4687-AE1A-811D36C75B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17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Goi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724525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 descr="wcdemble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5965825"/>
            <a:ext cx="8001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32BD-F667-44CC-A9DD-ED186E43D34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12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0BDCB-2EAD-4418-8956-C09E0B2FA5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17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E0FC-47BE-4547-97E0-B8E13B5A89C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90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FACFA-AE17-42A3-A9E7-5FCEC88DBC5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847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F53C-9FA5-4250-9F8E-57451307F21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487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6CC3-7361-4C86-BFA0-3BFF632493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838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30CF-A47F-4B97-B233-F44A0081F5B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65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F8D2E-806B-4E48-86EB-D1F8933CE5D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506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B5F05-61AA-4B0B-B6D7-510425B205DE}" type="datetime1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B6F6-9466-4908-ABA6-2E43A5859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107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4C2A-CD60-46EB-B3CE-342176C555BE}" type="datetime1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BB31-BCDE-4EB3-B81E-679DA936A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12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35D1-F5ED-4E04-92C2-841C79BAD603}" type="datetime1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6857-4CC7-4BD1-BD60-9776C4ABD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55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B04D-E6D9-4889-9E4C-6FCCC294A8AC}" type="datetime1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AD700-533F-4A49-9C90-2A6897FD7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35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F7760-C7C9-4F54-9E1D-6324FB8F5360}" type="datetime1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2757-6AF0-4C46-B323-B4A2BA374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4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162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8315-D2B0-4542-95B2-F8BDB9EF1C86}" type="datetime1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BB0D-EDC3-469D-AEB7-C96EF32E6A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779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C94A-41F5-4103-8647-8FDCFAEB621F}" type="datetime1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04C4-C5EB-4ADC-9279-82816A3F1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884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CECD-75AC-4AFC-AEB1-B8CFD6AB03E6}" type="datetime1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06A12-46CF-4881-96B7-E2560F66C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061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9842-8515-4836-8680-400EE7D7D5EC}" type="datetime1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94FE-65B4-44F0-92DE-4BD8011793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815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2F36-CE7D-45A9-A1F2-C6ED5846035B}" type="datetime1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503F-B73E-49C6-854B-FAA49E671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68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1C16-F319-4164-ADB9-C49DBE7E48CC}" type="datetime1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C6C0-FE70-4CE1-B672-3F0F6933B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3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5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0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68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253E9DE-E6B1-7E46-919F-CC133FF911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6/14/2016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E11542F-3E6A-5C4E-B032-546BEC9064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65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94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B8B22-6E6D-49D0-803C-DDA4BC9DB55A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157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94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B8B22-6E6D-49D0-803C-DDA4BC9DB55A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982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94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B8B22-6E6D-49D0-803C-DDA4BC9DB55A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246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37954D-AE04-4132-A8FE-2D9AA8AB061C}" type="datetime1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6/14/2016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A02757-28DC-4A88-AFD2-5BB7C97CE53D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51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ICDS%20restructuring/snp%20norms-finalized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han.nic.in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ICDS%20restructuring/APIP%20slides%20for%2012%20Jan-13%20Meeting%20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409" y="0"/>
            <a:ext cx="3522191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64217"/>
            <a:ext cx="9118600" cy="145732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blurRad="63500" dist="29783" dir="3885598" algn="ctr" rotWithShape="0">
              <a:srgbClr val="243F60">
                <a:alpha val="50000"/>
              </a:srgbClr>
            </a:outerShdw>
          </a:effectLst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ICDS</a:t>
            </a:r>
            <a:r>
              <a:rPr lang="en-US" sz="4000" dirty="0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Strengthening</a:t>
            </a:r>
            <a:r>
              <a:rPr lang="en-US" sz="4000" dirty="0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 &amp; </a:t>
            </a: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R</a:t>
            </a: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estructuring</a:t>
            </a:r>
            <a:endParaRPr lang="en-U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rcRect l="7317" r="23170"/>
          <a:stretch>
            <a:fillRect/>
          </a:stretch>
        </p:blipFill>
        <p:spPr bwMode="auto">
          <a:xfrm>
            <a:off x="5809749" y="325268"/>
            <a:ext cx="1086726" cy="10334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12634" y="5733256"/>
            <a:ext cx="9118600" cy="102102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blurRad="63500" dist="29783" dir="3885598" algn="ctr" rotWithShape="0">
              <a:schemeClr val="accent6"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Cambria" charset="0"/>
                <a:ea typeface="ÇlÇr ñæí©" charset="0"/>
              </a:rPr>
              <a:t>MINISTRY OF WOMEN AND CHILD DEVELOPMENT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Cambria" charset="0"/>
                <a:ea typeface="ÇlÇr ñæí©" charset="0"/>
              </a:rPr>
              <a:t>GOVERNMENT OF INDIA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7" name="Picture 16" descr="Go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2" y="191606"/>
            <a:ext cx="825591" cy="1220610"/>
          </a:xfrm>
          <a:prstGeom prst="rect">
            <a:avLst/>
          </a:prstGeom>
          <a:ln>
            <a:noFill/>
          </a:ln>
          <a:ex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8" name="TextBox 7"/>
          <p:cNvSpPr txBox="1"/>
          <p:nvPr/>
        </p:nvSpPr>
        <p:spPr>
          <a:xfrm>
            <a:off x="5857884" y="3429000"/>
            <a:ext cx="3071604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 "/>
              </a:rPr>
              <a:t>National Orientation &amp; Consultation</a:t>
            </a:r>
          </a:p>
          <a:p>
            <a:pPr algn="ctr" defTabSz="457200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 "/>
              </a:rPr>
              <a:t>with States/UTs </a:t>
            </a:r>
          </a:p>
          <a:p>
            <a:pPr algn="ctr" defTabSz="457200"/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 "/>
              </a:rPr>
              <a:t>12 January 2013 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dy "/>
            </a:endParaRPr>
          </a:p>
        </p:txBody>
      </p:sp>
      <p:pic>
        <p:nvPicPr>
          <p:cNvPr id="15" name="Picture 3" descr="D:\cg\2011-12\Delhi Meeting\21 july2011\New Folder\IM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90" y="2921542"/>
            <a:ext cx="5643570" cy="281171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3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Reaching </a:t>
            </a:r>
            <a:r>
              <a:rPr lang="en-US" sz="3200" b="1" dirty="0" smtClean="0">
                <a:solidFill>
                  <a:srgbClr val="FFFF00"/>
                </a:solidFill>
              </a:rPr>
              <a:t>U-3</a:t>
            </a:r>
            <a:r>
              <a:rPr lang="en-US" sz="3200" b="1" dirty="0">
                <a:solidFill>
                  <a:srgbClr val="FFFF00"/>
                </a:solidFill>
              </a:rPr>
              <a:t>, Pregnant, </a:t>
            </a:r>
            <a:r>
              <a:rPr lang="en-US" sz="3200" b="1" dirty="0" smtClean="0">
                <a:solidFill>
                  <a:srgbClr val="FFFF00"/>
                </a:solidFill>
              </a:rPr>
              <a:t>Lactating Women </a:t>
            </a:r>
            <a:endParaRPr lang="en-IN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           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sz="3400" dirty="0" smtClean="0">
                <a:solidFill>
                  <a:srgbClr val="FFFF00"/>
                </a:solidFill>
              </a:rPr>
              <a:t>Home based care and nutrition counseling for pregnant and     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FFFF00"/>
                </a:solidFill>
              </a:rPr>
              <a:t> </a:t>
            </a:r>
            <a:r>
              <a:rPr lang="en-US" sz="3400" dirty="0" smtClean="0">
                <a:solidFill>
                  <a:srgbClr val="FFFF00"/>
                </a:solidFill>
              </a:rPr>
              <a:t>   lactating mothers, and mothers of under three 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FFFF00"/>
                </a:solidFill>
              </a:rPr>
              <a:t>Additional worker in 200 high burden districts 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FFFF00"/>
                </a:solidFill>
              </a:rPr>
              <a:t>Community based care for undernourished children 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FFFF00"/>
                </a:solidFill>
              </a:rPr>
              <a:t>Improved growth monitoring and counseling,  mother child tracking  through self monitoring family retained  joint mother child card 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FFFF00"/>
                </a:solidFill>
              </a:rPr>
              <a:t>Village Health and Nutrition Days in Convergence with NRHM 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FFFF00"/>
                </a:solidFill>
              </a:rPr>
              <a:t>Stronger referral linkages with health 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FFFF00"/>
                </a:solidFill>
              </a:rPr>
              <a:t>Community based monitoring  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FFFF00"/>
                </a:solidFill>
              </a:rPr>
              <a:t>Increased duration (6 hours)  of AWCs 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FFFF00"/>
                </a:solidFill>
              </a:rPr>
              <a:t>AWC cum Crèche in 5% of AWCs (70,000) 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FFFF00"/>
                </a:solidFill>
              </a:rPr>
              <a:t>Public education and awareness , IEC and Community  mobilization </a:t>
            </a:r>
            <a:endParaRPr lang="en-IN" sz="3400" dirty="0">
              <a:solidFill>
                <a:srgbClr val="FFFF00"/>
              </a:solidFill>
            </a:endParaRPr>
          </a:p>
        </p:txBody>
      </p:sp>
      <p:pic>
        <p:nvPicPr>
          <p:cNvPr id="4" name="Picture 16" descr="G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0763" y="5857892"/>
            <a:ext cx="676449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wcd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42" y="6004114"/>
            <a:ext cx="8715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55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142984"/>
            <a:ext cx="8285160" cy="500066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defRPr/>
            </a:pPr>
            <a:r>
              <a:rPr lang="en-IN" sz="2800" dirty="0" smtClean="0"/>
              <a:t>Phasing plan for the implementation of ICDS Mission:</a:t>
            </a:r>
          </a:p>
          <a:p>
            <a:pPr lvl="1" algn="just">
              <a:defRPr/>
            </a:pPr>
            <a:endParaRPr lang="en-IN" sz="2400" dirty="0" smtClean="0">
              <a:solidFill>
                <a:srgbClr val="FFFF00"/>
              </a:solidFill>
            </a:endParaRPr>
          </a:p>
          <a:p>
            <a:pPr lvl="1" algn="just">
              <a:defRPr/>
            </a:pPr>
            <a:r>
              <a:rPr lang="en-IN" sz="2400" dirty="0" smtClean="0">
                <a:solidFill>
                  <a:srgbClr val="FFFF00"/>
                </a:solidFill>
              </a:rPr>
              <a:t>First year of XII plan (2012 – 13): </a:t>
            </a:r>
            <a:r>
              <a:rPr lang="en-IN" sz="2400" dirty="0" smtClean="0"/>
              <a:t>200 High Burden districts</a:t>
            </a:r>
          </a:p>
          <a:p>
            <a:pPr lvl="1" algn="just">
              <a:defRPr/>
            </a:pPr>
            <a:r>
              <a:rPr lang="en-IN" sz="2400" dirty="0" smtClean="0">
                <a:solidFill>
                  <a:srgbClr val="FFFF00"/>
                </a:solidFill>
              </a:rPr>
              <a:t>Second year of XII plan (2013 – 14): </a:t>
            </a:r>
            <a:r>
              <a:rPr lang="en-IN" sz="2400" dirty="0" smtClean="0"/>
              <a:t>Additional 200 districts incl. Special Category states. Total 400 districts.</a:t>
            </a:r>
          </a:p>
          <a:p>
            <a:pPr lvl="1" algn="just">
              <a:defRPr/>
            </a:pPr>
            <a:r>
              <a:rPr lang="en-IN" sz="2400" dirty="0" smtClean="0">
                <a:solidFill>
                  <a:srgbClr val="FFFF00"/>
                </a:solidFill>
              </a:rPr>
              <a:t>Third year of XII plan (2014 – 15): Remaining</a:t>
            </a:r>
            <a:r>
              <a:rPr lang="en-IN" sz="2400" dirty="0" smtClean="0"/>
              <a:t> districts. (Full scale)</a:t>
            </a:r>
          </a:p>
          <a:p>
            <a:pPr lvl="1" algn="just">
              <a:defRPr/>
            </a:pPr>
            <a:endParaRPr lang="en-IN" sz="2400" dirty="0" smtClean="0"/>
          </a:p>
          <a:p>
            <a:pPr marL="342900" lvl="1" indent="-342900" algn="just">
              <a:buFont typeface="Arial"/>
              <a:buChar char="•"/>
              <a:defRPr/>
            </a:pPr>
            <a:r>
              <a:rPr lang="en-IN" sz="2400" dirty="0" smtClean="0"/>
              <a:t>District Units, SNP norms &amp; new components to be rolled out as per above phasing plan.</a:t>
            </a:r>
            <a:endParaRPr lang="en-IN" dirty="0" smtClean="0"/>
          </a:p>
          <a:p>
            <a:pPr algn="just">
              <a:buNone/>
              <a:defRPr/>
            </a:pPr>
            <a:endParaRPr lang="en-IN" sz="2400" dirty="0" smtClean="0"/>
          </a:p>
          <a:p>
            <a:pPr algn="just">
              <a:defRPr/>
            </a:pPr>
            <a:endParaRPr lang="en-IN" sz="2400" dirty="0" smtClean="0"/>
          </a:p>
          <a:p>
            <a:pPr algn="just">
              <a:defRPr/>
            </a:pPr>
            <a:endParaRPr lang="en-IN" sz="2400" dirty="0" smtClean="0"/>
          </a:p>
          <a:p>
            <a:pPr algn="just">
              <a:defRPr/>
            </a:pPr>
            <a:endParaRPr lang="en-IN" sz="2000" dirty="0" smtClean="0"/>
          </a:p>
        </p:txBody>
      </p:sp>
      <p:pic>
        <p:nvPicPr>
          <p:cNvPr id="19460" name="Picture 17" descr="wcde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6053137"/>
            <a:ext cx="87153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o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76925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443914" cy="631844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Phasing of Strengthening &amp; Restructuring of ICDS 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endParaRPr lang="en-U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Fund Flow Mechanism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556792"/>
            <a:ext cx="7776864" cy="39703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/>
              <a:t>Two installments</a:t>
            </a:r>
            <a:r>
              <a:rPr lang="en-US" sz="2800" dirty="0"/>
              <a:t>:</a:t>
            </a:r>
            <a:r>
              <a:rPr lang="en-US" sz="2800" dirty="0" smtClean="0"/>
              <a:t> Second after approval of APIP and UC of previous year and SOE of first installment.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1200" dirty="0">
              <a:solidFill>
                <a:srgbClr val="FFFF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Fund</a:t>
            </a:r>
            <a:r>
              <a:rPr lang="en-US" sz="2400" dirty="0" smtClean="0"/>
              <a:t> </a:t>
            </a:r>
            <a:r>
              <a:rPr lang="en-US" sz="2400" dirty="0"/>
              <a:t>of the ICDS Mission to be </a:t>
            </a:r>
            <a:r>
              <a:rPr lang="en-US" sz="2400" dirty="0">
                <a:solidFill>
                  <a:srgbClr val="FFFF00"/>
                </a:solidFill>
              </a:rPr>
              <a:t>channeled through the Consolidated Fund of the State</a:t>
            </a:r>
            <a:r>
              <a:rPr lang="en-US" sz="2400" dirty="0"/>
              <a:t>; </a:t>
            </a:r>
            <a:r>
              <a:rPr lang="en-US" sz="2400" dirty="0" smtClean="0"/>
              <a:t>with provision </a:t>
            </a:r>
            <a:r>
              <a:rPr lang="en-US" sz="2400" dirty="0"/>
              <a:t>of fund transfer within 15 days</a:t>
            </a:r>
            <a:r>
              <a:rPr lang="en-US" sz="2400" dirty="0" smtClean="0"/>
              <a:t>; Interest penalty for delay</a:t>
            </a:r>
          </a:p>
          <a:p>
            <a:pPr marL="457200" lvl="0" indent="-457200"/>
            <a:endParaRPr lang="en-US" sz="1200" dirty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    Centre </a:t>
            </a:r>
            <a:r>
              <a:rPr lang="en-US" sz="2400" dirty="0"/>
              <a:t>– State cost sharing pattern of all </a:t>
            </a:r>
            <a:r>
              <a:rPr lang="en-US" sz="2400" dirty="0" smtClean="0">
                <a:solidFill>
                  <a:srgbClr val="FFFF00"/>
                </a:solidFill>
              </a:rPr>
              <a:t>new</a:t>
            </a:r>
          </a:p>
          <a:p>
            <a:pPr lvl="0"/>
            <a:r>
              <a:rPr lang="en-US" sz="2400" dirty="0" smtClean="0">
                <a:solidFill>
                  <a:srgbClr val="FFFF00"/>
                </a:solidFill>
              </a:rPr>
              <a:t>      </a:t>
            </a:r>
            <a:r>
              <a:rPr lang="en-US" sz="2400" dirty="0">
                <a:solidFill>
                  <a:srgbClr val="FFFF00"/>
                </a:solidFill>
              </a:rPr>
              <a:t>components </a:t>
            </a:r>
            <a:r>
              <a:rPr lang="en-US" sz="2400" dirty="0"/>
              <a:t>including new staff to be </a:t>
            </a:r>
            <a:r>
              <a:rPr lang="en-US" sz="2400" dirty="0">
                <a:solidFill>
                  <a:srgbClr val="FFFF00"/>
                </a:solidFill>
              </a:rPr>
              <a:t>75:25</a:t>
            </a:r>
            <a:r>
              <a:rPr lang="en-US" sz="2400" dirty="0"/>
              <a:t>, other </a:t>
            </a:r>
            <a:r>
              <a:rPr lang="en-US" sz="2400" dirty="0" smtClean="0"/>
              <a:t>than</a:t>
            </a:r>
          </a:p>
          <a:p>
            <a:pPr lvl="0"/>
            <a:r>
              <a:rPr lang="en-US" sz="2400" dirty="0" smtClean="0"/>
              <a:t>      </a:t>
            </a:r>
            <a:r>
              <a:rPr lang="en-US" sz="2400" dirty="0"/>
              <a:t>NER, where it will be at </a:t>
            </a:r>
            <a:r>
              <a:rPr lang="en-US" sz="2400" dirty="0">
                <a:solidFill>
                  <a:srgbClr val="FFFF00"/>
                </a:solidFill>
              </a:rPr>
              <a:t>90:10</a:t>
            </a:r>
            <a:r>
              <a:rPr lang="en-US" sz="2400" dirty="0" smtClean="0"/>
              <a:t>;</a:t>
            </a:r>
            <a:endParaRPr lang="en-IN" sz="2400" dirty="0"/>
          </a:p>
        </p:txBody>
      </p:sp>
      <p:pic>
        <p:nvPicPr>
          <p:cNvPr id="5" name="Picture 17" descr="wcde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6053137"/>
            <a:ext cx="87153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o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76925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01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>
                <a:solidFill>
                  <a:srgbClr val="FFFF00"/>
                </a:solidFill>
              </a:rPr>
              <a:t>Construction, </a:t>
            </a:r>
            <a:r>
              <a:rPr lang="en-US" sz="3600" dirty="0" smtClean="0">
                <a:solidFill>
                  <a:srgbClr val="FFFF00"/>
                </a:solidFill>
              </a:rPr>
              <a:t>Maintenance </a:t>
            </a:r>
            <a:r>
              <a:rPr lang="en-US" sz="3600" dirty="0">
                <a:solidFill>
                  <a:srgbClr val="FFFF00"/>
                </a:solidFill>
              </a:rPr>
              <a:t>&amp; </a:t>
            </a:r>
            <a:r>
              <a:rPr lang="en-US" sz="3600" dirty="0" smtClean="0">
                <a:solidFill>
                  <a:srgbClr val="FFFF00"/>
                </a:solidFill>
              </a:rPr>
              <a:t>Up-gradation </a:t>
            </a:r>
            <a:r>
              <a:rPr lang="en-US" sz="3600" dirty="0">
                <a:solidFill>
                  <a:srgbClr val="FFFF00"/>
                </a:solidFill>
              </a:rPr>
              <a:t>of AWCs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429288"/>
          </a:xfrm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lvl="0"/>
            <a:endParaRPr lang="en-US" sz="2400" dirty="0" smtClean="0">
              <a:solidFill>
                <a:srgbClr val="FFFF00"/>
              </a:solidFill>
            </a:endParaRPr>
          </a:p>
          <a:p>
            <a:pPr lvl="0"/>
            <a:r>
              <a:rPr lang="en-US" sz="2800" dirty="0" smtClean="0">
                <a:solidFill>
                  <a:srgbClr val="FFFF00"/>
                </a:solidFill>
              </a:rPr>
              <a:t>Construction </a:t>
            </a:r>
            <a:r>
              <a:rPr lang="en-US" sz="2800" dirty="0">
                <a:solidFill>
                  <a:srgbClr val="FFFF00"/>
                </a:solidFill>
              </a:rPr>
              <a:t>of 2 lakh AWC buildings@ Rs 4.5 lakh per unit; </a:t>
            </a:r>
          </a:p>
          <a:p>
            <a:pPr lvl="0"/>
            <a:endParaRPr lang="en-US" sz="2800" dirty="0">
              <a:solidFill>
                <a:srgbClr val="FFFF00"/>
              </a:solidFill>
            </a:endParaRPr>
          </a:p>
          <a:p>
            <a:pPr lvl="0"/>
            <a:r>
              <a:rPr lang="en-US" sz="2800" dirty="0">
                <a:solidFill>
                  <a:srgbClr val="FFFF00"/>
                </a:solidFill>
              </a:rPr>
              <a:t>Mandatory convergence with </a:t>
            </a:r>
            <a:r>
              <a:rPr lang="en-US" sz="2800" dirty="0" smtClean="0">
                <a:solidFill>
                  <a:srgbClr val="FFFF00"/>
                </a:solidFill>
              </a:rPr>
              <a:t>MNREGA- to quickly bridge the large requirement and gap</a:t>
            </a:r>
            <a:endParaRPr lang="en-US" sz="2800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US" sz="1900" dirty="0"/>
              <a:t>( REFER LETTER FROM SECRETARY MWCD DATED 17.12.2012 TO CS’)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Separately, Perspective plan for construction of AWCs in convergence with various </a:t>
            </a:r>
            <a:r>
              <a:rPr lang="en-US" sz="2800" dirty="0" smtClean="0"/>
              <a:t>other schemes</a:t>
            </a:r>
            <a:r>
              <a:rPr lang="en-US" sz="2800" dirty="0"/>
              <a:t>.</a:t>
            </a:r>
            <a:endParaRPr lang="en-IN" sz="2800" dirty="0"/>
          </a:p>
          <a:p>
            <a:pPr lvl="0"/>
            <a:endParaRPr lang="en-US" sz="2800" dirty="0">
              <a:solidFill>
                <a:srgbClr val="FFFF00"/>
              </a:solidFill>
            </a:endParaRPr>
          </a:p>
          <a:p>
            <a:pPr lvl="0"/>
            <a:r>
              <a:rPr lang="en-US" sz="2800" dirty="0">
                <a:solidFill>
                  <a:srgbClr val="FFFF00"/>
                </a:solidFill>
              </a:rPr>
              <a:t>Fund for maintenance of existing Govt. owned &amp; non rental AWC buildings be provided at Rs.2000/- per </a:t>
            </a:r>
            <a:r>
              <a:rPr lang="en-US" sz="2800" dirty="0" smtClean="0">
                <a:solidFill>
                  <a:srgbClr val="FFFF00"/>
                </a:solidFill>
              </a:rPr>
              <a:t>annum/bldg</a:t>
            </a:r>
            <a:endParaRPr lang="en-US" sz="2800" dirty="0">
              <a:solidFill>
                <a:srgbClr val="FFFF00"/>
              </a:solidFill>
            </a:endParaRPr>
          </a:p>
          <a:p>
            <a:pPr lvl="0"/>
            <a:endParaRPr lang="en-US" sz="2800" u="sng" dirty="0">
              <a:solidFill>
                <a:srgbClr val="FFFF00"/>
              </a:solidFill>
            </a:endParaRPr>
          </a:p>
          <a:p>
            <a:pPr lvl="0"/>
            <a:r>
              <a:rPr lang="en-US" sz="2800" u="sng" dirty="0">
                <a:solidFill>
                  <a:srgbClr val="FFFF00"/>
                </a:solidFill>
              </a:rPr>
              <a:t>Up to </a:t>
            </a:r>
            <a:r>
              <a:rPr lang="en-US" sz="2800" dirty="0">
                <a:solidFill>
                  <a:srgbClr val="FFFF00"/>
                </a:solidFill>
              </a:rPr>
              <a:t>Rs.One Lakh per AWC- </a:t>
            </a:r>
            <a:r>
              <a:rPr lang="en-US" sz="2800" dirty="0"/>
              <a:t>For improvement and up gradation ( Additional rooms for </a:t>
            </a:r>
            <a:r>
              <a:rPr lang="en-US" sz="2800" dirty="0" smtClean="0"/>
              <a:t>Crèche, </a:t>
            </a:r>
            <a:r>
              <a:rPr lang="en-US" sz="2800" dirty="0"/>
              <a:t>other facilities (kitchen, store, ANC facility etc.)</a:t>
            </a:r>
          </a:p>
          <a:p>
            <a:pPr lvl="0">
              <a:buNone/>
            </a:pPr>
            <a:endParaRPr lang="en-US" sz="2800" u="sng" dirty="0" smtClean="0"/>
          </a:p>
          <a:p>
            <a:pPr lvl="0"/>
            <a:r>
              <a:rPr lang="en-US" sz="2800" dirty="0" smtClean="0"/>
              <a:t>Rent:  </a:t>
            </a:r>
            <a:r>
              <a:rPr lang="en-US" sz="2800" u="sng" dirty="0" smtClean="0"/>
              <a:t>Up to </a:t>
            </a:r>
            <a:r>
              <a:rPr lang="en-US" sz="2800" dirty="0" smtClean="0"/>
              <a:t>Rs. 750- Rural &amp; Tribal areas, Urban areas- Rs. 3000, Metro-5000 per month.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868346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Revision of norms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000660"/>
          </a:xfrm>
        </p:spPr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33B52-7EE4-426A-A85F-7C0D41A76F6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86395"/>
              </p:ext>
            </p:extLst>
          </p:nvPr>
        </p:nvGraphicFramePr>
        <p:xfrm>
          <a:off x="428596" y="1643051"/>
          <a:ext cx="7929617" cy="252374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76105"/>
                <a:gridCol w="1694491"/>
                <a:gridCol w="3259021"/>
              </a:tblGrid>
              <a:tr h="1029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Category</a:t>
                      </a:r>
                      <a:endParaRPr lang="en-IN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Existing Norms </a:t>
                      </a:r>
                      <a:endParaRPr lang="en-IN" sz="14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(w.e.f. 16.10.08) </a:t>
                      </a:r>
                      <a:endParaRPr lang="en-IN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Approved</a:t>
                      </a:r>
                      <a:r>
                        <a:rPr lang="en-US" sz="1600" b="1" baseline="0" dirty="0" smtClean="0"/>
                        <a:t> n</a:t>
                      </a:r>
                      <a:r>
                        <a:rPr lang="en-US" sz="1600" b="1" dirty="0" smtClean="0"/>
                        <a:t>orms </a:t>
                      </a:r>
                      <a:r>
                        <a:rPr lang="en-US" sz="1600" b="1" dirty="0"/>
                        <a:t>effective from the date of </a:t>
                      </a:r>
                      <a:r>
                        <a:rPr lang="en-US" sz="1600" b="1" dirty="0" smtClean="0"/>
                        <a:t>approval as per phasing plan</a:t>
                      </a:r>
                      <a:endParaRPr lang="en-IN" sz="14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(per beneficiary per day)</a:t>
                      </a:r>
                      <a:endParaRPr lang="en-IN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(i) Children (6-72 months)</a:t>
                      </a:r>
                      <a:endParaRPr lang="en-IN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Rs.4.00</a:t>
                      </a:r>
                      <a:endParaRPr lang="en-IN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Rs.6.00</a:t>
                      </a:r>
                      <a:endParaRPr lang="en-IN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(ii) Severely underweight children (6-72 months)</a:t>
                      </a:r>
                      <a:endParaRPr lang="en-IN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Rs.6.00</a:t>
                      </a:r>
                      <a:endParaRPr lang="en-IN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Rs.9.00</a:t>
                      </a:r>
                      <a:endParaRPr lang="en-IN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(iii) Pregnant women and Nursing mothers</a:t>
                      </a:r>
                      <a:endParaRPr lang="en-IN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Rs.5.00</a:t>
                      </a:r>
                      <a:endParaRPr lang="en-IN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Rs.7.00</a:t>
                      </a:r>
                      <a:endParaRPr lang="en-IN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8596" y="4286256"/>
            <a:ext cx="7929618" cy="234679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1600" dirty="0" smtClean="0">
                <a:solidFill>
                  <a:srgbClr val="FFFF00"/>
                </a:solidFill>
              </a:rPr>
              <a:t>  Cost norms for other existing components such as PSE Kits, Medicine kits, </a:t>
            </a:r>
          </a:p>
          <a:p>
            <a:pPr lvl="0"/>
            <a:r>
              <a:rPr lang="en-IN" sz="1600" dirty="0" smtClean="0">
                <a:solidFill>
                  <a:srgbClr val="FFFF00"/>
                </a:solidFill>
              </a:rPr>
              <a:t>    monitoring, rent of AWCs etc. have been revised.</a:t>
            </a:r>
            <a:r>
              <a:rPr lang="en-IN" sz="2000" dirty="0" smtClean="0">
                <a:solidFill>
                  <a:srgbClr val="FFFF00"/>
                </a:solidFill>
              </a:rPr>
              <a:t> </a:t>
            </a:r>
            <a:r>
              <a:rPr lang="en-IN" sz="1400" dirty="0" smtClean="0">
                <a:solidFill>
                  <a:srgbClr val="FFFF00"/>
                </a:solidFill>
              </a:rPr>
              <a:t>( ref.  Annex2 of Administrative  </a:t>
            </a:r>
          </a:p>
          <a:p>
            <a:pPr lvl="0"/>
            <a:r>
              <a:rPr lang="en-IN" sz="1400" dirty="0" smtClean="0">
                <a:solidFill>
                  <a:srgbClr val="FFFF00"/>
                </a:solidFill>
              </a:rPr>
              <a:t>     Approval</a:t>
            </a:r>
            <a:r>
              <a:rPr lang="en-IN" sz="2000" dirty="0" smtClean="0">
                <a:solidFill>
                  <a:srgbClr val="FFFF00"/>
                </a:solidFill>
              </a:rPr>
              <a:t>)</a:t>
            </a:r>
          </a:p>
          <a:p>
            <a:pPr lvl="0"/>
            <a:endParaRPr lang="en-IN" sz="1050" dirty="0" smtClean="0">
              <a:solidFill>
                <a:srgbClr val="FFFF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IN" sz="1600" dirty="0" smtClean="0">
                <a:solidFill>
                  <a:srgbClr val="FFFF00"/>
                </a:solidFill>
              </a:rPr>
              <a:t>  Other existing norms of ICDS Scheme shall continue in existing form </a:t>
            </a:r>
            <a:r>
              <a:rPr lang="en-IN" sz="2000" dirty="0" smtClean="0">
                <a:solidFill>
                  <a:srgbClr val="FFFF00"/>
                </a:solidFill>
              </a:rPr>
              <a:t>(</a:t>
            </a:r>
            <a:r>
              <a:rPr lang="en-IN" sz="1200" dirty="0" smtClean="0">
                <a:solidFill>
                  <a:srgbClr val="FFFF00"/>
                </a:solidFill>
              </a:rPr>
              <a:t>refer Annex 3 of </a:t>
            </a:r>
          </a:p>
          <a:p>
            <a:r>
              <a:rPr lang="en-IN" sz="1200" dirty="0" smtClean="0">
                <a:solidFill>
                  <a:srgbClr val="FFFF00"/>
                </a:solidFill>
              </a:rPr>
              <a:t>      Administrative Approval</a:t>
            </a:r>
            <a:r>
              <a:rPr lang="en-IN" sz="2000" dirty="0" smtClean="0">
                <a:solidFill>
                  <a:srgbClr val="FFFF00"/>
                </a:solidFill>
              </a:rPr>
              <a:t>)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1600" dirty="0" smtClean="0">
                <a:solidFill>
                  <a:srgbClr val="FFFF00"/>
                </a:solidFill>
              </a:rPr>
              <a:t>Purchase of vehicle only for NER</a:t>
            </a:r>
          </a:p>
          <a:p>
            <a:pPr lvl="0"/>
            <a:endParaRPr lang="en-IN" sz="2000" dirty="0" smtClean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214422"/>
            <a:ext cx="139878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SNP Norms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0" name="Picture 2" descr="C:\Users\user\Desktop\AWC Pics\ICDS Visit- Gopalganj\DSC00159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0"/>
            <a:ext cx="2786050" cy="157161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57256"/>
          </a:xfrm>
          <a:ln w="28575"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ECCE in Strengthened and Restructured ICDS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8086724" cy="4383087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IN" sz="1800" dirty="0" smtClean="0"/>
          </a:p>
          <a:p>
            <a:pPr lvl="0"/>
            <a:r>
              <a:rPr lang="en-US" sz="1800" dirty="0" smtClean="0"/>
              <a:t>4 hours of play and activity based non formal preschool education with a developmentally appropriate ECCE curriculum for 3-6 year olds. </a:t>
            </a:r>
            <a:endParaRPr lang="en-IN" sz="1800" dirty="0" smtClean="0"/>
          </a:p>
          <a:p>
            <a:pPr lvl="0"/>
            <a:r>
              <a:rPr lang="en-US" sz="1800" dirty="0" smtClean="0"/>
              <a:t>The transaction of the above curriculum would be facilitated by the revised PSE Kit @ Rs 3000 and activity books for children</a:t>
            </a:r>
            <a:endParaRPr lang="en-IN" sz="1800" dirty="0" smtClean="0"/>
          </a:p>
          <a:p>
            <a:pPr lvl="0"/>
            <a:r>
              <a:rPr lang="en-US" sz="1800" dirty="0" smtClean="0"/>
              <a:t>Early stimulation programme for under 3s to foster their holistic development</a:t>
            </a:r>
            <a:endParaRPr lang="en-IN" sz="1800" dirty="0" smtClean="0"/>
          </a:p>
          <a:p>
            <a:pPr lvl="0"/>
            <a:r>
              <a:rPr lang="en-US" sz="1800" dirty="0" smtClean="0"/>
              <a:t>Early detection of delayed developmental milestones; early intervention for children with special needs </a:t>
            </a:r>
            <a:endParaRPr lang="en-IN" sz="1800" dirty="0" smtClean="0"/>
          </a:p>
          <a:p>
            <a:pPr lvl="0"/>
            <a:r>
              <a:rPr lang="en-US" sz="1800" dirty="0" smtClean="0"/>
              <a:t>Assessment of children to ensure that the programme is responsive to the developmental needs of the child</a:t>
            </a:r>
            <a:endParaRPr lang="en-IN" sz="1800" dirty="0" smtClean="0"/>
          </a:p>
          <a:p>
            <a:pPr lvl="0"/>
            <a:r>
              <a:rPr lang="en-US" sz="1800" dirty="0" smtClean="0"/>
              <a:t>Monthly fixed village ECCE day for community and parent involvement and advocacy. </a:t>
            </a:r>
            <a:endParaRPr lang="en-IN" sz="180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33B52-7EE4-426A-A85F-7C0D41A76F6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88640"/>
            <a:ext cx="7215238" cy="86409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ECCE/PSE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285860"/>
            <a:ext cx="8143932" cy="531149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16" descr="Go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wcdembl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28662" y="1643050"/>
            <a:ext cx="7758138" cy="44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ECCE Curriculum Framework Contextualized and being piloted for 2 months  in 16 states in 25 Anganwadi Centres respectively in 2 ICDS projects (1 rural/tribal and 1 urban) of each of the selected States/UTs.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PSE Kits to be issued at the revised rates to the AWCs participating in the pilot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7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/>
            </a:r>
            <a:br>
              <a:rPr lang="en-IN" dirty="0" smtClean="0">
                <a:solidFill>
                  <a:srgbClr val="FFFF00"/>
                </a:solidFill>
              </a:rPr>
            </a:br>
            <a:r>
              <a:rPr lang="en-IN" sz="3600" dirty="0" smtClean="0">
                <a:solidFill>
                  <a:srgbClr val="FFFF00"/>
                </a:solidFill>
              </a:rPr>
              <a:t>Strengthening Training System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ln w="28575">
            <a:solidFill>
              <a:schemeClr val="tx1"/>
            </a:solidFill>
          </a:ln>
        </p:spPr>
        <p:txBody>
          <a:bodyPr/>
          <a:lstStyle/>
          <a:p>
            <a:endParaRPr lang="en-IN" sz="2000" dirty="0" smtClean="0"/>
          </a:p>
          <a:p>
            <a:r>
              <a:rPr lang="en-IN" sz="2000" dirty="0" smtClean="0"/>
              <a:t>Setting up of training cells at state level</a:t>
            </a:r>
          </a:p>
          <a:p>
            <a:r>
              <a:rPr lang="en-IN" sz="2000" dirty="0" smtClean="0"/>
              <a:t>State training Institutes for ICDS in 10 states</a:t>
            </a:r>
          </a:p>
          <a:p>
            <a:r>
              <a:rPr lang="en-IN" sz="2000" dirty="0" smtClean="0"/>
              <a:t>Strengthening of NIPCCD through Training Resource Centre for ICDS</a:t>
            </a:r>
          </a:p>
          <a:p>
            <a:r>
              <a:rPr lang="en-IN" sz="2000" dirty="0" smtClean="0"/>
              <a:t>Strengthening of MLTCs and AWTCs-Monitoring &amp; Accreditation</a:t>
            </a:r>
          </a:p>
          <a:p>
            <a:r>
              <a:rPr lang="en-IN" sz="2000" dirty="0" smtClean="0"/>
              <a:t>Revision and development of course curricula/modules/training and learning materials</a:t>
            </a:r>
          </a:p>
          <a:p>
            <a:r>
              <a:rPr lang="en-IN" sz="2000" dirty="0" smtClean="0"/>
              <a:t>Up-gradation of training facilities</a:t>
            </a:r>
          </a:p>
          <a:p>
            <a:r>
              <a:rPr lang="en-IN" sz="2000" dirty="0" smtClean="0"/>
              <a:t>Training Need Assessment (TNA)</a:t>
            </a:r>
          </a:p>
          <a:p>
            <a:r>
              <a:rPr lang="en-IN" sz="2000" dirty="0" smtClean="0"/>
              <a:t>Revision of financial norms </a:t>
            </a:r>
            <a:r>
              <a:rPr lang="en-IN" sz="1600" dirty="0" smtClean="0"/>
              <a:t>(Ref. BFA)</a:t>
            </a:r>
            <a:endParaRPr lang="en-IN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33B52-7EE4-426A-A85F-7C0D41A76F6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Provision of Untied Funds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dirty="0" smtClean="0"/>
              <a:t>Innovation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dirty="0" smtClean="0"/>
              <a:t>Additional AWW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dirty="0" smtClean="0"/>
              <a:t>Link worker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dirty="0" smtClean="0"/>
              <a:t>Anganwadi cum Crèche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dirty="0" smtClean="0"/>
              <a:t>Children with special needs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dirty="0" smtClean="0"/>
              <a:t>Voluntary action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i="1" dirty="0" err="1" smtClean="0"/>
              <a:t>Sneha</a:t>
            </a:r>
            <a:r>
              <a:rPr lang="en-US" i="1" dirty="0" smtClean="0"/>
              <a:t> </a:t>
            </a:r>
            <a:r>
              <a:rPr lang="en-US" i="1" dirty="0" err="1" smtClean="0"/>
              <a:t>Shivir</a:t>
            </a:r>
            <a:endParaRPr lang="en-US" i="1" dirty="0" smtClean="0"/>
          </a:p>
          <a:p>
            <a:pPr lvl="1" algn="just">
              <a:buNone/>
              <a:defRPr/>
            </a:pPr>
            <a:r>
              <a:rPr lang="en-US" sz="1800" dirty="0" smtClean="0"/>
              <a:t>Details of allocation under each head has been given in BFA Annex XIX</a:t>
            </a:r>
            <a:endParaRPr lang="en-US" sz="1050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37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AWC cum Crèche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</a:rPr>
              <a:t>AWC cum Crèche in 5% of the AWCs-(70, 000)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dirty="0" smtClean="0"/>
              <a:t>Pilot to be initiated under different models: viz.</a:t>
            </a:r>
          </a:p>
          <a:p>
            <a:pPr lvl="3" algn="just">
              <a:buFont typeface="Arial" pitchFamily="34" charset="0"/>
              <a:buChar char="•"/>
              <a:defRPr/>
            </a:pPr>
            <a:r>
              <a:rPr lang="en-US" sz="2400" dirty="0" smtClean="0"/>
              <a:t>Common Rajiv Gandhi Crèche Scheme &amp; AWC- States to tie up with CSWB, ICCW ?</a:t>
            </a:r>
          </a:p>
          <a:p>
            <a:pPr lvl="3" algn="just">
              <a:buFont typeface="Arial" pitchFamily="34" charset="0"/>
              <a:buChar char="•"/>
              <a:defRPr/>
            </a:pPr>
            <a:r>
              <a:rPr lang="en-US" sz="2400" dirty="0" smtClean="0"/>
              <a:t>AWC cum Crèche in urban and rural areas- Models with Mobile crèches and their associates (NIPCCD to coordinate and support pilot) in 10 ICDS projects commencing February 2013</a:t>
            </a:r>
          </a:p>
          <a:p>
            <a:pPr lvl="3" algn="just">
              <a:buFont typeface="Arial" pitchFamily="34" charset="0"/>
              <a:buChar char="•"/>
              <a:defRPr/>
            </a:pPr>
            <a:r>
              <a:rPr lang="en-US" sz="2400" dirty="0" smtClean="0"/>
              <a:t>Convergence with MNREGA in identified job demand areas?</a:t>
            </a:r>
          </a:p>
          <a:p>
            <a:r>
              <a:rPr lang="en-IN" dirty="0" smtClean="0"/>
              <a:t>States may identify any other model suitable to their areas and may suggest pilot.</a:t>
            </a:r>
          </a:p>
          <a:p>
            <a:r>
              <a:rPr lang="en-IN" dirty="0" smtClean="0"/>
              <a:t>States may extend support to NIPCCD &amp; NGOs 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5565061"/>
            <a:ext cx="1514168" cy="1179871"/>
          </a:xfrm>
          <a:prstGeom prst="halfFrame">
            <a:avLst>
              <a:gd name="adj1" fmla="val 37973"/>
              <a:gd name="adj2" fmla="val 27533"/>
            </a:avLst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636" y="5597538"/>
            <a:ext cx="70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</a:t>
            </a:r>
          </a:p>
        </p:txBody>
      </p:sp>
      <p:sp>
        <p:nvSpPr>
          <p:cNvPr id="11" name="Half Frame 10"/>
          <p:cNvSpPr/>
          <p:nvPr/>
        </p:nvSpPr>
        <p:spPr>
          <a:xfrm>
            <a:off x="1514168" y="4866968"/>
            <a:ext cx="1514168" cy="1242819"/>
          </a:xfrm>
          <a:prstGeom prst="halfFrame">
            <a:avLst>
              <a:gd name="adj1" fmla="val 37973"/>
              <a:gd name="adj2" fmla="val 27533"/>
            </a:avLst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>
            <a:off x="3038168" y="4365529"/>
            <a:ext cx="1514168" cy="973387"/>
          </a:xfrm>
          <a:prstGeom prst="halfFrame">
            <a:avLst>
              <a:gd name="adj1" fmla="val 37973"/>
              <a:gd name="adj2" fmla="val 27533"/>
            </a:avLst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4532671" y="3588775"/>
            <a:ext cx="1514168" cy="1004836"/>
          </a:xfrm>
          <a:prstGeom prst="halfFrame">
            <a:avLst>
              <a:gd name="adj1" fmla="val 37973"/>
              <a:gd name="adj2" fmla="val 27533"/>
            </a:avLst>
          </a:prstGeom>
          <a:solidFill>
            <a:schemeClr val="accent5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6056672" y="2841524"/>
            <a:ext cx="1514168" cy="1063842"/>
          </a:xfrm>
          <a:prstGeom prst="halfFrame">
            <a:avLst>
              <a:gd name="adj1" fmla="val 37973"/>
              <a:gd name="adj2" fmla="val 27533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7570840" y="2025446"/>
            <a:ext cx="1514168" cy="1103178"/>
          </a:xfrm>
          <a:prstGeom prst="halfFrame">
            <a:avLst>
              <a:gd name="adj1" fmla="val 37973"/>
              <a:gd name="adj2" fmla="val 27533"/>
            </a:avLst>
          </a:prstGeom>
          <a:solidFill>
            <a:schemeClr val="accent4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4051" y="4888657"/>
            <a:ext cx="70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8555" y="4365529"/>
            <a:ext cx="70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8812" y="3598617"/>
            <a:ext cx="70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2198" y="285749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2011-12-13</a:t>
            </a:r>
            <a:endParaRPr lang="en-IN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0840" y="2025478"/>
            <a:ext cx="107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2012-13-14</a:t>
            </a:r>
            <a:endParaRPr lang="en-IN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 rot="20116367">
            <a:off x="314627" y="6006202"/>
            <a:ext cx="1150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IN" sz="1200" dirty="0">
                <a:solidFill>
                  <a:prstClr val="white"/>
                </a:solidFill>
              </a:rPr>
              <a:t>33 Projects</a:t>
            </a:r>
          </a:p>
        </p:txBody>
      </p:sp>
      <p:sp>
        <p:nvSpPr>
          <p:cNvPr id="22" name="TextBox 21"/>
          <p:cNvSpPr txBox="1"/>
          <p:nvPr/>
        </p:nvSpPr>
        <p:spPr>
          <a:xfrm rot="20000851">
            <a:off x="1814051" y="5356309"/>
            <a:ext cx="1150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sz="1200" dirty="0">
                <a:solidFill>
                  <a:prstClr val="white"/>
                </a:solidFill>
              </a:rPr>
              <a:t>896 Projects</a:t>
            </a:r>
          </a:p>
        </p:txBody>
      </p:sp>
      <p:sp>
        <p:nvSpPr>
          <p:cNvPr id="23" name="TextBox 22"/>
          <p:cNvSpPr txBox="1"/>
          <p:nvPr/>
        </p:nvSpPr>
        <p:spPr>
          <a:xfrm rot="20085864">
            <a:off x="3288890" y="4710829"/>
            <a:ext cx="1150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sz="1200" dirty="0">
                <a:solidFill>
                  <a:prstClr val="white"/>
                </a:solidFill>
              </a:rPr>
              <a:t>3066 Projects</a:t>
            </a:r>
          </a:p>
        </p:txBody>
      </p:sp>
      <p:sp>
        <p:nvSpPr>
          <p:cNvPr id="24" name="TextBox 23"/>
          <p:cNvSpPr txBox="1"/>
          <p:nvPr/>
        </p:nvSpPr>
        <p:spPr>
          <a:xfrm rot="20015935">
            <a:off x="4768645" y="3987623"/>
            <a:ext cx="1150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sz="1200" dirty="0">
                <a:solidFill>
                  <a:prstClr val="white"/>
                </a:solidFill>
              </a:rPr>
              <a:t>5422 Projects</a:t>
            </a:r>
          </a:p>
        </p:txBody>
      </p:sp>
      <p:sp>
        <p:nvSpPr>
          <p:cNvPr id="25" name="TextBox 24"/>
          <p:cNvSpPr txBox="1"/>
          <p:nvPr/>
        </p:nvSpPr>
        <p:spPr>
          <a:xfrm rot="20097172">
            <a:off x="6287729" y="3230544"/>
            <a:ext cx="1150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sz="1200" dirty="0" smtClean="0">
                <a:solidFill>
                  <a:prstClr val="white"/>
                </a:solidFill>
              </a:rPr>
              <a:t>7005 </a:t>
            </a:r>
            <a:r>
              <a:rPr lang="en-IN" sz="1200" dirty="0">
                <a:solidFill>
                  <a:prstClr val="white"/>
                </a:solidFill>
              </a:rPr>
              <a:t>Projects</a:t>
            </a:r>
          </a:p>
        </p:txBody>
      </p:sp>
      <p:sp>
        <p:nvSpPr>
          <p:cNvPr id="26" name="TextBox 25"/>
          <p:cNvSpPr txBox="1"/>
          <p:nvPr/>
        </p:nvSpPr>
        <p:spPr>
          <a:xfrm rot="19991451">
            <a:off x="7821561" y="2493130"/>
            <a:ext cx="1150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sz="1200" dirty="0">
                <a:solidFill>
                  <a:prstClr val="white"/>
                </a:solidFill>
              </a:rPr>
              <a:t>7076 Projects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45968"/>
            <a:ext cx="441325" cy="41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393999"/>
            <a:ext cx="441325" cy="41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168" y="3900814"/>
            <a:ext cx="441325" cy="41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336" y="3086309"/>
            <a:ext cx="441325" cy="41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6672" y="2383335"/>
            <a:ext cx="441325" cy="41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0840" y="1557427"/>
            <a:ext cx="441325" cy="41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441325" y="5115644"/>
            <a:ext cx="95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sz="1600" dirty="0">
                <a:solidFill>
                  <a:srgbClr val="F79646"/>
                </a:solidFill>
              </a:rPr>
              <a:t>4891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09573" y="4364991"/>
            <a:ext cx="95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sz="1600" dirty="0">
                <a:solidFill>
                  <a:srgbClr val="F79646"/>
                </a:solidFill>
              </a:rPr>
              <a:t>101864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89888" y="3956660"/>
            <a:ext cx="95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sz="1600" dirty="0">
                <a:solidFill>
                  <a:srgbClr val="F79646"/>
                </a:solidFill>
              </a:rPr>
              <a:t>290655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89306" y="3125638"/>
            <a:ext cx="95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sz="1600" dirty="0">
                <a:solidFill>
                  <a:srgbClr val="FF0000"/>
                </a:solidFill>
              </a:rPr>
              <a:t>706800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18224" y="2432888"/>
            <a:ext cx="95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sz="1600" dirty="0" smtClean="0">
                <a:solidFill>
                  <a:srgbClr val="F79646"/>
                </a:solidFill>
              </a:rPr>
              <a:t>1317000</a:t>
            </a:r>
            <a:endParaRPr lang="en-IN" sz="1600" dirty="0">
              <a:solidFill>
                <a:srgbClr val="F7964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32392" y="1597147"/>
            <a:ext cx="95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IN" sz="1600" dirty="0">
                <a:solidFill>
                  <a:srgbClr val="F79646"/>
                </a:solidFill>
              </a:rPr>
              <a:t>1400000</a:t>
            </a:r>
          </a:p>
        </p:txBody>
      </p:sp>
      <p:sp>
        <p:nvSpPr>
          <p:cNvPr id="41" name="Striped Right Arrow 40"/>
          <p:cNvSpPr/>
          <p:nvPr/>
        </p:nvSpPr>
        <p:spPr>
          <a:xfrm rot="20044942">
            <a:off x="-216673" y="4463418"/>
            <a:ext cx="9883127" cy="57110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5720" y="1714488"/>
            <a:ext cx="2857520" cy="20774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8900" indent="-88900" algn="ctr" defTabSz="457200">
              <a:spcBef>
                <a:spcPts val="3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Real universalization !!! </a:t>
            </a:r>
            <a:endParaRPr lang="en-US" sz="1200" b="1" dirty="0" smtClean="0">
              <a:solidFill>
                <a:srgbClr val="FFFF00"/>
              </a:solidFill>
              <a:latin typeface="Arial" charset="0"/>
            </a:endParaRPr>
          </a:p>
          <a:p>
            <a:pPr marL="88900" indent="-88900" defTabSz="457200">
              <a:spcBef>
                <a:spcPts val="300"/>
              </a:spcBef>
              <a:buFont typeface="Arial" pitchFamily="34" charset="0"/>
              <a:buChar char="•"/>
            </a:pPr>
            <a:endParaRPr lang="en-US" sz="1200" b="1" dirty="0" smtClean="0">
              <a:solidFill>
                <a:srgbClr val="FFFF00"/>
              </a:solidFill>
              <a:latin typeface="Arial" charset="0"/>
            </a:endParaRPr>
          </a:p>
          <a:p>
            <a:pPr marL="88900" indent="-88900" defTabSz="4572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FF00"/>
                </a:solidFill>
                <a:latin typeface="Arial" charset="0"/>
              </a:rPr>
              <a:t>Projects: 7005 / 7076 </a:t>
            </a:r>
          </a:p>
          <a:p>
            <a:pPr marL="88900" indent="-88900" defTabSz="4572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FF00"/>
                </a:solidFill>
                <a:latin typeface="Arial" charset="0"/>
              </a:rPr>
              <a:t>AWCs: 13.20 L/14.00 L</a:t>
            </a:r>
          </a:p>
          <a:p>
            <a:pPr marL="88900" indent="-88900" defTabSz="4572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FF00"/>
                </a:solidFill>
                <a:latin typeface="Arial" charset="0"/>
              </a:rPr>
              <a:t>Ground mapping &amp; population  norm  not at optimum level,</a:t>
            </a:r>
          </a:p>
          <a:p>
            <a:pPr marL="88900" indent="-88900" defTabSz="4572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FF00"/>
                </a:solidFill>
                <a:latin typeface="Arial" charset="0"/>
              </a:rPr>
              <a:t> Coverage of 75 million against 158 million children  (2011)</a:t>
            </a:r>
          </a:p>
          <a:p>
            <a:pPr marL="88900" indent="-88900" defTabSz="4572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FF00"/>
                </a:solidFill>
                <a:latin typeface="Arial" charset="0"/>
              </a:rPr>
              <a:t>Endeavor to cover all children</a:t>
            </a:r>
          </a:p>
        </p:txBody>
      </p:sp>
      <p:sp>
        <p:nvSpPr>
          <p:cNvPr id="44" name="TextBox 43"/>
          <p:cNvSpPr txBox="1"/>
          <p:nvPr/>
        </p:nvSpPr>
        <p:spPr>
          <a:xfrm rot="20046250">
            <a:off x="1619359" y="4577535"/>
            <a:ext cx="759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IN" sz="20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ICDS Milestones – Number of Projects &amp; AWCs sanctioned / approved 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571472" y="0"/>
            <a:ext cx="8429625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ctr" defTabSz="457200">
              <a:spcBef>
                <a:spcPct val="0"/>
              </a:spcBef>
              <a:defRPr/>
            </a:pPr>
            <a:endParaRPr lang="en-US" sz="9600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0" name="Picture 17" descr="wcd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70" y="190981"/>
            <a:ext cx="8715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6" descr="Go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35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1"/>
          <p:cNvSpPr txBox="1"/>
          <p:nvPr/>
        </p:nvSpPr>
        <p:spPr>
          <a:xfrm>
            <a:off x="4552336" y="5338916"/>
            <a:ext cx="4564709" cy="140088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lvl="1" indent="-447675" algn="just" defTabSz="457200"/>
            <a:r>
              <a:rPr lang="en-IN" sz="1400" b="1" dirty="0" smtClean="0">
                <a:solidFill>
                  <a:srgbClr val="FFFF00"/>
                </a:solidFill>
              </a:rPr>
              <a:t>Achievement during Eleventh Five Year Plan</a:t>
            </a:r>
          </a:p>
          <a:p>
            <a:pPr marL="176213" lvl="1" indent="-176213" algn="just" defTabSz="457200">
              <a:buFont typeface="Arial" pitchFamily="34" charset="0"/>
              <a:buChar char="•"/>
            </a:pPr>
            <a:r>
              <a:rPr lang="en-IN" sz="1400" b="1" dirty="0" smtClean="0">
                <a:solidFill>
                  <a:prstClr val="white"/>
                </a:solidFill>
              </a:rPr>
              <a:t>32.88</a:t>
            </a:r>
            <a:r>
              <a:rPr lang="en-IN" sz="1400" b="1" dirty="0">
                <a:solidFill>
                  <a:prstClr val="white"/>
                </a:solidFill>
              </a:rPr>
              <a:t>% increase in beneficiaries for </a:t>
            </a:r>
            <a:r>
              <a:rPr lang="en-IN" sz="1400" b="1" dirty="0" smtClean="0">
                <a:solidFill>
                  <a:prstClr val="white"/>
                </a:solidFill>
              </a:rPr>
              <a:t>SN </a:t>
            </a:r>
            <a:endParaRPr lang="en-IN" sz="1400" b="1" dirty="0" smtClean="0">
              <a:solidFill>
                <a:srgbClr val="FFFF00"/>
              </a:solidFill>
            </a:endParaRPr>
          </a:p>
          <a:p>
            <a:pPr marL="176213" lvl="1" indent="-176213" algn="just" defTabSz="457200">
              <a:buFont typeface="Arial" pitchFamily="34" charset="0"/>
              <a:buChar char="•"/>
            </a:pPr>
            <a:r>
              <a:rPr lang="en-IN" sz="1400" b="1" dirty="0" smtClean="0">
                <a:solidFill>
                  <a:prstClr val="white"/>
                </a:solidFill>
              </a:rPr>
              <a:t>18.96</a:t>
            </a:r>
            <a:r>
              <a:rPr lang="en-IN" sz="1400" b="1" dirty="0">
                <a:solidFill>
                  <a:prstClr val="white"/>
                </a:solidFill>
              </a:rPr>
              <a:t>% increase in beneficiaries for </a:t>
            </a:r>
            <a:r>
              <a:rPr lang="en-IN" sz="1400" b="1" dirty="0" smtClean="0">
                <a:solidFill>
                  <a:prstClr val="white"/>
                </a:solidFill>
              </a:rPr>
              <a:t>PSE</a:t>
            </a:r>
            <a:r>
              <a:rPr lang="en-IN" sz="1400" b="1" dirty="0" smtClean="0">
                <a:solidFill>
                  <a:srgbClr val="FFFF00"/>
                </a:solidFill>
              </a:rPr>
              <a:t>(including </a:t>
            </a:r>
            <a:r>
              <a:rPr lang="en-IN" sz="1400" b="1" dirty="0">
                <a:solidFill>
                  <a:srgbClr val="FFFF00"/>
                </a:solidFill>
              </a:rPr>
              <a:t>180 lakh girl child</a:t>
            </a:r>
            <a:r>
              <a:rPr lang="en-IN" sz="1400" b="1" dirty="0" smtClean="0">
                <a:solidFill>
                  <a:srgbClr val="FFFF00"/>
                </a:solidFill>
              </a:rPr>
              <a:t>)</a:t>
            </a:r>
          </a:p>
          <a:p>
            <a:pPr marL="176213" lvl="1" indent="-176213" algn="just" defTabSz="457200">
              <a:buFont typeface="Arial" pitchFamily="34" charset="0"/>
              <a:buChar char="•"/>
            </a:pPr>
            <a:r>
              <a:rPr lang="en-IN" sz="1400" b="1" dirty="0" smtClean="0">
                <a:solidFill>
                  <a:srgbClr val="FFFF00"/>
                </a:solidFill>
              </a:rPr>
              <a:t>Expansion in last 7 years (2005-12) double the number of AWCs and addition of 2000  new ICDS projects.</a:t>
            </a:r>
            <a:endParaRPr lang="en-IN" sz="1400" b="1" dirty="0">
              <a:solidFill>
                <a:srgbClr val="FFFF00"/>
              </a:solidFill>
            </a:endParaRPr>
          </a:p>
          <a:p>
            <a:pPr defTabSz="457200"/>
            <a:endParaRPr lang="en-IN" sz="900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85786" y="0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ICDS strengthening &amp; Restructuring : The context</a:t>
            </a:r>
            <a:endParaRPr lang="en-IN" sz="2400" dirty="0"/>
          </a:p>
        </p:txBody>
      </p:sp>
      <p:sp>
        <p:nvSpPr>
          <p:cNvPr id="48" name="Rectangle 47"/>
          <p:cNvSpPr/>
          <p:nvPr/>
        </p:nvSpPr>
        <p:spPr>
          <a:xfrm>
            <a:off x="3571868" y="357166"/>
            <a:ext cx="3643338" cy="207749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88900" indent="-88900" algn="ctr" defTabSz="457200">
              <a:spcBef>
                <a:spcPts val="3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Issue of quality</a:t>
            </a:r>
          </a:p>
          <a:p>
            <a:pPr marL="88900" indent="-88900" defTabSz="4572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FF00"/>
                </a:solidFill>
                <a:latin typeface="Arial" charset="0"/>
              </a:rPr>
              <a:t>SNP coverage &amp; quality sub-optimal</a:t>
            </a:r>
          </a:p>
          <a:p>
            <a:pPr marL="88900" indent="-88900" defTabSz="4572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FF00"/>
                </a:solidFill>
                <a:latin typeface="Arial" charset="0"/>
              </a:rPr>
              <a:t>Pre-school education  quality  &amp; curriculum needs improvement</a:t>
            </a:r>
          </a:p>
          <a:p>
            <a:pPr marL="88900" indent="-88900" defTabSz="4572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FF00"/>
                </a:solidFill>
                <a:latin typeface="Arial" charset="0"/>
              </a:rPr>
              <a:t>Monitoring &amp; Supervision is weak</a:t>
            </a:r>
          </a:p>
          <a:p>
            <a:pPr marL="88900" indent="-88900" defTabSz="4572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FF00"/>
                </a:solidFill>
                <a:latin typeface="Arial" charset="0"/>
              </a:rPr>
              <a:t>Training systems requires strengthening &amp; overhauling</a:t>
            </a:r>
          </a:p>
          <a:p>
            <a:pPr marL="88900" indent="-88900" defTabSz="4572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FF00"/>
                </a:solidFill>
                <a:latin typeface="Arial" charset="0"/>
              </a:rPr>
              <a:t>Weak  Infrastructure </a:t>
            </a:r>
          </a:p>
          <a:p>
            <a:pPr marL="88900" indent="-88900" defTabSz="4572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FF00"/>
                </a:solidFill>
                <a:latin typeface="Arial" charset="0"/>
              </a:rPr>
              <a:t>Convergence a challenge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2244623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705600" cy="715962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Suggested list of NGOs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76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NGO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PROJECT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6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Gujarat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CHETNA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One tribal, one rural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6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Madhya Pradesh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Vikas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Sanvad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Samiti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One tribal, one rural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6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West Bengal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CINI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Urban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6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Chhattisgarh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Swasthya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Sahyog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Tribal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6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Rajasthan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Sewa Mandir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Rural, urban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6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Orissa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Centre for Youth and Social Development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Tribal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6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Delhi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Mobile Crèches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Urban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Convergence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500307"/>
            <a:ext cx="7901014" cy="3000396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Convergence with NRHM, TSC, DWS,MNREGA, HUPA, SSA, PRI, Social Justice, Food, I&amp;B etc. as detailed in Annex IX &amp; IX-A of the BFI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88640"/>
            <a:ext cx="7215238" cy="86409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GOI-Steps Initiated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285860"/>
            <a:ext cx="8143932" cy="531149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FF00"/>
                </a:solidFill>
              </a:rPr>
              <a:t>Administrative approval and Broad Framework of Implementation </a:t>
            </a:r>
            <a:r>
              <a:rPr lang="en-US" sz="2600" dirty="0" smtClean="0"/>
              <a:t>for  the strengthening &amp; restructuring ICDS issued. </a:t>
            </a:r>
          </a:p>
          <a:p>
            <a:r>
              <a:rPr lang="en-US" sz="2600" dirty="0" smtClean="0"/>
              <a:t>Orders regarding </a:t>
            </a:r>
            <a:r>
              <a:rPr lang="en-US" sz="2600" dirty="0" smtClean="0">
                <a:solidFill>
                  <a:srgbClr val="FFFF00"/>
                </a:solidFill>
              </a:rPr>
              <a:t>Constitution of NMSG, EPC and National Mission Directorate</a:t>
            </a:r>
            <a:r>
              <a:rPr lang="en-US" sz="2600" dirty="0" smtClean="0"/>
              <a:t> issued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National orientation workshop of State Secretaries </a:t>
            </a:r>
            <a:r>
              <a:rPr lang="en-US" sz="2600" dirty="0" smtClean="0"/>
              <a:t>for orienting them towards implementing Restructured ICDS </a:t>
            </a:r>
          </a:p>
          <a:p>
            <a:r>
              <a:rPr lang="en-US" sz="2600" dirty="0">
                <a:solidFill>
                  <a:srgbClr val="FFFF00"/>
                </a:solidFill>
              </a:rPr>
              <a:t>Broad indication on each component is given in Broad Framework for Implementation</a:t>
            </a:r>
          </a:p>
          <a:p>
            <a:r>
              <a:rPr lang="en-US" sz="2600" dirty="0" smtClean="0"/>
              <a:t>Formulation of  further guidelines, manuals  on various components and aspects of strengthening &amp; restructuring ICDS  -</a:t>
            </a:r>
            <a:r>
              <a:rPr lang="en-US" sz="2600" dirty="0" smtClean="0">
                <a:solidFill>
                  <a:srgbClr val="FFFF00"/>
                </a:solidFill>
              </a:rPr>
              <a:t>Ongoing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16" descr="Go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wcdembl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0"/>
            <a:ext cx="928662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Steps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Initiated</a:t>
            </a:r>
            <a:r>
              <a:rPr lang="en-US" dirty="0" smtClean="0"/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contd..</a:t>
            </a:r>
            <a:endParaRPr lang="en-IN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900634"/>
          </a:xfrm>
          <a:ln w="28575"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en-US" sz="7000" dirty="0" smtClean="0">
                <a:solidFill>
                  <a:srgbClr val="FFFF00"/>
                </a:solidFill>
              </a:rPr>
              <a:t>Preparation of Operational and financial guidelines-Ongoing</a:t>
            </a:r>
          </a:p>
          <a:p>
            <a:endParaRPr lang="en-US" sz="900" dirty="0" smtClean="0">
              <a:solidFill>
                <a:srgbClr val="FFFF00"/>
              </a:solidFill>
            </a:endParaRPr>
          </a:p>
          <a:p>
            <a:r>
              <a:rPr lang="en-US" sz="7000" dirty="0" smtClean="0">
                <a:solidFill>
                  <a:srgbClr val="FFFF00"/>
                </a:solidFill>
              </a:rPr>
              <a:t>Memorandum of Understanding (MoU)</a:t>
            </a:r>
            <a:r>
              <a:rPr lang="en-US" sz="7000" dirty="0" smtClean="0"/>
              <a:t> to be signed between Centre and State</a:t>
            </a:r>
          </a:p>
          <a:p>
            <a:endParaRPr lang="en-US" sz="300" dirty="0" smtClean="0"/>
          </a:p>
          <a:p>
            <a:r>
              <a:rPr lang="en-US" sz="7000" dirty="0" smtClean="0">
                <a:solidFill>
                  <a:srgbClr val="FFFF00"/>
                </a:solidFill>
              </a:rPr>
              <a:t>Financial </a:t>
            </a:r>
            <a:r>
              <a:rPr lang="en-US" sz="7000" dirty="0">
                <a:solidFill>
                  <a:srgbClr val="FFFF00"/>
                </a:solidFill>
              </a:rPr>
              <a:t>M</a:t>
            </a:r>
            <a:r>
              <a:rPr lang="en-US" sz="7000" dirty="0" smtClean="0">
                <a:solidFill>
                  <a:srgbClr val="FFFF00"/>
                </a:solidFill>
              </a:rPr>
              <a:t>onitoring formats</a:t>
            </a:r>
          </a:p>
          <a:p>
            <a:r>
              <a:rPr lang="en-US" sz="7000" dirty="0" smtClean="0"/>
              <a:t>Creation of </a:t>
            </a:r>
            <a:r>
              <a:rPr lang="en-US" sz="7000" dirty="0" smtClean="0">
                <a:solidFill>
                  <a:srgbClr val="FFFF00"/>
                </a:solidFill>
              </a:rPr>
              <a:t>separate budget heads for micro level monitoring</a:t>
            </a:r>
          </a:p>
          <a:p>
            <a:r>
              <a:rPr lang="en-US" sz="7000" dirty="0" smtClean="0"/>
              <a:t>Establishment of </a:t>
            </a:r>
            <a:r>
              <a:rPr lang="en-US" sz="7000" dirty="0" smtClean="0">
                <a:solidFill>
                  <a:srgbClr val="FFFF00"/>
                </a:solidFill>
              </a:rPr>
              <a:t>online Nutrition Resource Platform (NRP)</a:t>
            </a:r>
          </a:p>
          <a:p>
            <a:r>
              <a:rPr lang="en-US" sz="7000" dirty="0" smtClean="0">
                <a:solidFill>
                  <a:srgbClr val="FFFF00"/>
                </a:solidFill>
              </a:rPr>
              <a:t>Online portal for MIS</a:t>
            </a:r>
          </a:p>
          <a:p>
            <a:r>
              <a:rPr lang="en-US" sz="7000" dirty="0" smtClean="0"/>
              <a:t>Preparation of </a:t>
            </a:r>
            <a:r>
              <a:rPr lang="en-US" sz="7000" dirty="0" smtClean="0">
                <a:solidFill>
                  <a:srgbClr val="FFFF00"/>
                </a:solidFill>
              </a:rPr>
              <a:t>Human </a:t>
            </a:r>
            <a:r>
              <a:rPr lang="en-US" sz="7000" dirty="0">
                <a:solidFill>
                  <a:srgbClr val="FFFF00"/>
                </a:solidFill>
              </a:rPr>
              <a:t>R</a:t>
            </a:r>
            <a:r>
              <a:rPr lang="en-US" sz="7000" dirty="0" smtClean="0">
                <a:solidFill>
                  <a:srgbClr val="FFFF00"/>
                </a:solidFill>
              </a:rPr>
              <a:t>esource guidelines for newly approved staff </a:t>
            </a:r>
            <a:r>
              <a:rPr lang="en-US" sz="7000" dirty="0" smtClean="0"/>
              <a:t>and process for getting clearance from MOF</a:t>
            </a:r>
          </a:p>
          <a:p>
            <a:r>
              <a:rPr lang="en-US" sz="7000" dirty="0" smtClean="0"/>
              <a:t>Issued order for </a:t>
            </a:r>
            <a:r>
              <a:rPr lang="en-US" sz="7000" dirty="0" smtClean="0">
                <a:solidFill>
                  <a:srgbClr val="FFFF00"/>
                </a:solidFill>
              </a:rPr>
              <a:t>submission of APIP with revised setup of ICDS Mission</a:t>
            </a:r>
          </a:p>
          <a:p>
            <a:endParaRPr lang="en-IN" dirty="0"/>
          </a:p>
        </p:txBody>
      </p:sp>
      <p:pic>
        <p:nvPicPr>
          <p:cNvPr id="4" name="Picture 16" descr="Go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85786" cy="119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wcdembl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0"/>
            <a:ext cx="928662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1032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Steps Initiated </a:t>
            </a:r>
            <a:r>
              <a:rPr lang="en-US" sz="2400" dirty="0" smtClean="0">
                <a:solidFill>
                  <a:srgbClr val="FFFF00"/>
                </a:solidFill>
              </a:rPr>
              <a:t>contd..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779"/>
            <a:ext cx="8229600" cy="4911741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Revised MIS </a:t>
            </a:r>
            <a:r>
              <a:rPr lang="en-US" sz="2800" dirty="0" smtClean="0"/>
              <a:t>including formats &amp;registers and rollout initiated.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Pilots testing of web based online MIS  </a:t>
            </a:r>
            <a:r>
              <a:rPr lang="en-US" sz="2800" dirty="0" smtClean="0"/>
              <a:t>and all States have been requested to switchover to web based MIS, states to give coding for each AWC latest by 31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January.</a:t>
            </a:r>
          </a:p>
          <a:p>
            <a:r>
              <a:rPr lang="en-US" sz="2800" dirty="0" smtClean="0"/>
              <a:t>Pilot on data collection of AWMPR on select indicators through </a:t>
            </a:r>
            <a:r>
              <a:rPr lang="en-US" sz="2800" dirty="0" smtClean="0">
                <a:solidFill>
                  <a:srgbClr val="FFFF00"/>
                </a:solidFill>
              </a:rPr>
              <a:t>IVRS </a:t>
            </a:r>
            <a:r>
              <a:rPr lang="en-US" sz="2800" dirty="0" smtClean="0"/>
              <a:t>(</a:t>
            </a:r>
            <a:r>
              <a:rPr lang="en-US" sz="2800" dirty="0" smtClean="0">
                <a:hlinkClick r:id="rId3"/>
              </a:rPr>
              <a:t>NRP</a:t>
            </a:r>
            <a:r>
              <a:rPr lang="en-US" sz="2800" dirty="0" smtClean="0"/>
              <a:t>) and Knowledge network.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ECCE policy formulated</a:t>
            </a:r>
            <a:r>
              <a:rPr lang="en-US" sz="2800" dirty="0" smtClean="0"/>
              <a:t>; Pilot testing of ECCE Curriculum –ongoing; Policy, curriculum framework and standards finalized- </a:t>
            </a:r>
            <a:r>
              <a:rPr lang="en-US" sz="2800" dirty="0" smtClean="0">
                <a:solidFill>
                  <a:srgbClr val="FFFF00"/>
                </a:solidFill>
              </a:rPr>
              <a:t>Approval by end of current financial year </a:t>
            </a:r>
          </a:p>
          <a:p>
            <a:r>
              <a:rPr lang="en-US" sz="2800" dirty="0" smtClean="0"/>
              <a:t>Proposal for </a:t>
            </a:r>
            <a:r>
              <a:rPr lang="en-US" sz="2800" dirty="0" smtClean="0">
                <a:solidFill>
                  <a:srgbClr val="FFFF00"/>
                </a:solidFill>
              </a:rPr>
              <a:t>creation of posts sent  to </a:t>
            </a:r>
            <a:r>
              <a:rPr lang="en-US" sz="2800" dirty="0" err="1" smtClean="0">
                <a:solidFill>
                  <a:srgbClr val="FFFF00"/>
                </a:solidFill>
              </a:rPr>
              <a:t>MoF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(personnel)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Annual Programme Implementation Plan  </a:t>
            </a:r>
            <a:r>
              <a:rPr lang="en-US" sz="2800" dirty="0" smtClean="0"/>
              <a:t>introduced – </a:t>
            </a:r>
            <a:r>
              <a:rPr lang="en-US" sz="2800" dirty="0" smtClean="0">
                <a:solidFill>
                  <a:srgbClr val="FFFF00"/>
                </a:solidFill>
              </a:rPr>
              <a:t>Deadline-March 15 for 2013-14    </a:t>
            </a:r>
            <a:endParaRPr lang="en-US" dirty="0"/>
          </a:p>
        </p:txBody>
      </p:sp>
      <p:pic>
        <p:nvPicPr>
          <p:cNvPr id="4" name="Picture 17" descr="wcdembl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Go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42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2571744"/>
            <a:ext cx="6543692" cy="78581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4400" dirty="0" smtClean="0">
                <a:solidFill>
                  <a:srgbClr val="FFFF00"/>
                </a:solidFill>
              </a:rPr>
              <a:t>Action points for states</a:t>
            </a:r>
            <a:endParaRPr lang="en-IN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Action points for states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25170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charset="0"/>
              </a:rPr>
              <a:t>Take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approval of state cabinet for S&amp;R </a:t>
            </a:r>
            <a:r>
              <a:rPr lang="en-US" sz="2000" dirty="0" smtClean="0">
                <a:latin typeface="Arial" charset="0"/>
              </a:rPr>
              <a:t>of ICDS including cost ratio, financial norms and allocation of funds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r>
              <a:rPr lang="en-US" sz="2000" u="sng" dirty="0" smtClean="0">
                <a:solidFill>
                  <a:srgbClr val="FFFF00"/>
                </a:solidFill>
                <a:hlinkClick r:id="rId3" action="ppaction://hlinkpres?slideindex=1&amp;slidetitle="/>
              </a:rPr>
              <a:t>Preparation</a:t>
            </a:r>
            <a:r>
              <a:rPr lang="en-US" sz="2000" dirty="0" smtClean="0">
                <a:solidFill>
                  <a:srgbClr val="FFFF00"/>
                </a:solidFill>
              </a:rPr>
              <a:t> of </a:t>
            </a:r>
            <a:r>
              <a:rPr lang="en-US" sz="2000" dirty="0" smtClean="0">
                <a:solidFill>
                  <a:srgbClr val="FFFF00"/>
                </a:solidFill>
                <a:hlinkClick r:id="rId3" action="ppaction://hlinkpres?slideindex=1&amp;slidetitle="/>
              </a:rPr>
              <a:t>APIP </a:t>
            </a:r>
            <a:endParaRPr lang="en-US" sz="2000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sz="2000" dirty="0" err="1" smtClean="0">
                <a:solidFill>
                  <a:srgbClr val="FFFF00"/>
                </a:solidFill>
                <a:latin typeface="Arial" charset="0"/>
              </a:rPr>
              <a:t>MoU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 to be  signed between Central and State Govt./UT.</a:t>
            </a:r>
            <a:endParaRPr lang="en-US" sz="2000" dirty="0" smtClean="0">
              <a:latin typeface="Arial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Set up State Mission Steering Group (SMSG) and the state Empowered Programme Committee (SEPC)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Appoint a State Mission Director </a:t>
            </a:r>
          </a:p>
          <a:p>
            <a:endParaRPr lang="en-US" sz="2000" dirty="0" smtClean="0">
              <a:latin typeface="Arial" charset="0"/>
            </a:endParaRPr>
          </a:p>
          <a:p>
            <a:r>
              <a:rPr lang="en-US" sz="1900" dirty="0" smtClean="0">
                <a:solidFill>
                  <a:srgbClr val="FFFF00"/>
                </a:solidFill>
                <a:latin typeface="Arial" charset="0"/>
              </a:rPr>
              <a:t>Plan activity for construction of AWC </a:t>
            </a:r>
            <a:r>
              <a:rPr lang="en-US" sz="1900" dirty="0" smtClean="0">
                <a:latin typeface="Arial" charset="0"/>
              </a:rPr>
              <a:t>buildings-Identification of AWC, allotment of  land, laying design, cost estimates, budget provision, etc.</a:t>
            </a:r>
          </a:p>
          <a:p>
            <a:endParaRPr lang="en-US" sz="1900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sz="1900" dirty="0" smtClean="0">
                <a:latin typeface="Arial" charset="0"/>
              </a:rPr>
              <a:t>Identify AWCs for up-gradation</a:t>
            </a:r>
            <a:r>
              <a:rPr lang="en-US" sz="1900" dirty="0" smtClean="0">
                <a:solidFill>
                  <a:srgbClr val="FFFF00"/>
                </a:solidFill>
                <a:latin typeface="Arial" charset="0"/>
              </a:rPr>
              <a:t> and draw maintenance plan</a:t>
            </a:r>
          </a:p>
          <a:p>
            <a:endParaRPr lang="en-US" sz="1900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sz="1900" dirty="0" smtClean="0">
                <a:latin typeface="Arial" charset="0"/>
              </a:rPr>
              <a:t>Identification of the</a:t>
            </a:r>
            <a:r>
              <a:rPr lang="en-US" sz="1900" dirty="0" smtClean="0">
                <a:solidFill>
                  <a:srgbClr val="FFFF00"/>
                </a:solidFill>
                <a:latin typeface="Arial" charset="0"/>
              </a:rPr>
              <a:t> existing AWCs to be converted into AWC cum </a:t>
            </a:r>
            <a:r>
              <a:rPr lang="en-US" sz="1900" dirty="0" err="1" smtClean="0">
                <a:solidFill>
                  <a:srgbClr val="FFFF00"/>
                </a:solidFill>
                <a:latin typeface="Arial" charset="0"/>
              </a:rPr>
              <a:t>creche</a:t>
            </a:r>
            <a:r>
              <a:rPr lang="en-US" sz="1900" dirty="0" smtClean="0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endParaRPr lang="en-US" sz="2600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" name="Picture 17" descr="wcdembl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0"/>
            <a:ext cx="9286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Go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1434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Action points for states </a:t>
            </a:r>
            <a:r>
              <a:rPr lang="en-IN" sz="2400" dirty="0" smtClean="0">
                <a:solidFill>
                  <a:srgbClr val="FFFF00"/>
                </a:solidFill>
              </a:rPr>
              <a:t>contd.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Apply revised cost norms on existing components </a:t>
            </a:r>
            <a:r>
              <a:rPr lang="en-US" sz="2400" dirty="0" smtClean="0"/>
              <a:t>without waiting for complete roll out.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Revise training norms.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Constitute the State  Child Development Society </a:t>
            </a:r>
            <a:r>
              <a:rPr lang="en-US" sz="2400" dirty="0" smtClean="0"/>
              <a:t>along with a district unit in each of the districts.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Commitment for roll out of revised MIS- Latest by September 2013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Migration to WHO growth standards  and use of MCPC cards by all AWCs-(</a:t>
            </a:r>
            <a:r>
              <a:rPr lang="en-US" sz="1900" dirty="0" smtClean="0">
                <a:solidFill>
                  <a:srgbClr val="FFFF00"/>
                </a:solidFill>
              </a:rPr>
              <a:t>Mandatory declaration required from states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  <a:endParaRPr lang="en-IN" dirty="0"/>
          </a:p>
        </p:txBody>
      </p:sp>
      <p:pic>
        <p:nvPicPr>
          <p:cNvPr id="4" name="Picture 17" descr="wcde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0"/>
            <a:ext cx="1071538" cy="12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Go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8578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Action points for states </a:t>
            </a:r>
            <a:r>
              <a:rPr lang="en-US" sz="2000" dirty="0" smtClean="0">
                <a:solidFill>
                  <a:srgbClr val="FFFF00"/>
                </a:solidFill>
              </a:rPr>
              <a:t>contd.</a:t>
            </a:r>
            <a:endParaRPr lang="en-IN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114948"/>
          </a:xfrm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endParaRPr lang="en-US" sz="2600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sz="2900" dirty="0" smtClean="0">
                <a:latin typeface="Arial" charset="0"/>
              </a:rPr>
              <a:t>Plan and </a:t>
            </a:r>
            <a:r>
              <a:rPr lang="en-US" sz="2900" dirty="0" smtClean="0">
                <a:solidFill>
                  <a:srgbClr val="FFFF00"/>
                </a:solidFill>
                <a:latin typeface="Arial" charset="0"/>
              </a:rPr>
              <a:t>project requirement of additional worker/link worker </a:t>
            </a:r>
            <a:r>
              <a:rPr lang="en-US" sz="2900" dirty="0" smtClean="0">
                <a:latin typeface="Arial" charset="0"/>
              </a:rPr>
              <a:t>to be provided on demand by state govt. duly approved through APIP by the EPC under the ICDS mission</a:t>
            </a:r>
          </a:p>
          <a:p>
            <a:endParaRPr lang="en-US" sz="2900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sz="2900" dirty="0" smtClean="0">
                <a:solidFill>
                  <a:srgbClr val="FFFF00"/>
                </a:solidFill>
                <a:latin typeface="Arial" charset="0"/>
              </a:rPr>
              <a:t>Fill the vacant posts through job contract </a:t>
            </a:r>
            <a:r>
              <a:rPr lang="en-US" sz="2900" dirty="0" smtClean="0">
                <a:latin typeface="Arial" charset="0"/>
              </a:rPr>
              <a:t>from outsource/placement agencies on a temporary basis till such time the regular posts are filled</a:t>
            </a:r>
            <a:r>
              <a:rPr lang="en-US" sz="2900" dirty="0" smtClean="0">
                <a:solidFill>
                  <a:srgbClr val="FFFF00"/>
                </a:solidFill>
                <a:latin typeface="Arial" charset="0"/>
              </a:rPr>
              <a:t>,</a:t>
            </a:r>
          </a:p>
          <a:p>
            <a:endParaRPr lang="en-US" sz="2600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sz="3400" dirty="0" smtClean="0"/>
              <a:t>Notify </a:t>
            </a:r>
            <a:r>
              <a:rPr lang="en-US" sz="3400" dirty="0" smtClean="0">
                <a:solidFill>
                  <a:srgbClr val="FFFF00"/>
                </a:solidFill>
              </a:rPr>
              <a:t>5-tier monitoring system establishment as per GOI guidelines  </a:t>
            </a:r>
            <a:r>
              <a:rPr lang="en-US" sz="3400" dirty="0" smtClean="0"/>
              <a:t>( 20 States have already constituted  at all levels )</a:t>
            </a:r>
          </a:p>
          <a:p>
            <a:r>
              <a:rPr lang="en-US" sz="3400" dirty="0" smtClean="0">
                <a:solidFill>
                  <a:srgbClr val="FFFF00"/>
                </a:solidFill>
              </a:rPr>
              <a:t>Issue instructions for minimum 6 hours working </a:t>
            </a:r>
            <a:r>
              <a:rPr lang="en-US" sz="3400" dirty="0" smtClean="0"/>
              <a:t>of AWC universally </a:t>
            </a:r>
            <a:r>
              <a:rPr lang="en-US" sz="2600" dirty="0" smtClean="0"/>
              <a:t>(Timings may vary from place to place)</a:t>
            </a:r>
            <a:endParaRPr lang="en-US" sz="3400" dirty="0" smtClean="0"/>
          </a:p>
          <a:p>
            <a:r>
              <a:rPr lang="en-US" sz="3400" dirty="0" smtClean="0">
                <a:solidFill>
                  <a:srgbClr val="FFFF00"/>
                </a:solidFill>
              </a:rPr>
              <a:t>Ensure convergence with NRHM </a:t>
            </a:r>
            <a:r>
              <a:rPr lang="en-US" sz="3400" dirty="0" smtClean="0"/>
              <a:t>for health checkup </a:t>
            </a:r>
          </a:p>
          <a:p>
            <a:r>
              <a:rPr lang="en-US" sz="3400" dirty="0" smtClean="0">
                <a:solidFill>
                  <a:srgbClr val="FFFF00"/>
                </a:solidFill>
              </a:rPr>
              <a:t>Send proposals for establishing district  ICDS  cells </a:t>
            </a:r>
            <a:r>
              <a:rPr lang="en-US" sz="3400" dirty="0" smtClean="0"/>
              <a:t>wherever not established</a:t>
            </a:r>
            <a:r>
              <a:rPr lang="en-US" sz="2900" dirty="0" smtClean="0"/>
              <a:t>.</a:t>
            </a:r>
            <a:endParaRPr lang="en-IN" sz="4000" dirty="0"/>
          </a:p>
        </p:txBody>
      </p:sp>
      <p:pic>
        <p:nvPicPr>
          <p:cNvPr id="4" name="Picture 17" descr="wcde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0"/>
            <a:ext cx="785786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Go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8578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Action points for states </a:t>
            </a:r>
            <a:r>
              <a:rPr lang="en-IN" sz="2700" dirty="0" smtClean="0">
                <a:solidFill>
                  <a:srgbClr val="FFFF00"/>
                </a:solidFill>
              </a:rPr>
              <a:t>contd</a:t>
            </a:r>
            <a:r>
              <a:rPr lang="en-IN" sz="2700" dirty="0" smtClean="0"/>
              <a:t>.</a:t>
            </a:r>
            <a:endParaRPr lang="en-IN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35280" cy="54006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IYCF/IEC promotion </a:t>
            </a:r>
            <a:r>
              <a:rPr lang="en-US" sz="2000" dirty="0" smtClean="0"/>
              <a:t>activities 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Training need identification for staff </a:t>
            </a:r>
            <a:r>
              <a:rPr lang="en-US" sz="2000" dirty="0" smtClean="0"/>
              <a:t>at all levels as well as AWW,AWH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Creation of separate budget heads</a:t>
            </a:r>
            <a:r>
              <a:rPr lang="en-US" sz="2400" dirty="0" smtClean="0"/>
              <a:t> for: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ICDS(G) – 1. Staff salary, 2. Honorarium, 3. Components</a:t>
            </a:r>
          </a:p>
          <a:p>
            <a:pPr marL="457200" lvl="1" indent="0">
              <a:buNone/>
            </a:pPr>
            <a:r>
              <a:rPr lang="en-US" sz="2000" dirty="0" smtClean="0"/>
              <a:t>4. Training, 5. Capital Assets (ICT equipments, Building Construction/ up-gradation, Vehicles etc</a:t>
            </a:r>
            <a:r>
              <a:rPr lang="en-US" sz="2000" dirty="0"/>
              <a:t>.)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smtClean="0"/>
              <a:t>- Supplementary </a:t>
            </a:r>
            <a:r>
              <a:rPr lang="en-US" sz="2000" dirty="0"/>
              <a:t>Nutrition (SN)</a:t>
            </a:r>
            <a:endParaRPr lang="en-US" sz="2000" dirty="0" smtClean="0"/>
          </a:p>
          <a:p>
            <a:pPr marL="571500" indent="-514350"/>
            <a:r>
              <a:rPr lang="en-US" sz="2400" dirty="0" smtClean="0">
                <a:solidFill>
                  <a:srgbClr val="FFFF00"/>
                </a:solidFill>
              </a:rPr>
              <a:t>External audit arrangements </a:t>
            </a:r>
            <a:r>
              <a:rPr lang="en-US" sz="2400" dirty="0" smtClean="0"/>
              <a:t>(CAG empanelled agencies)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58" y="4214818"/>
            <a:ext cx="82153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00"/>
                </a:solidFill>
              </a:rPr>
              <a:t>          </a:t>
            </a:r>
            <a:r>
              <a:rPr lang="en-US" b="1" dirty="0" smtClean="0">
                <a:solidFill>
                  <a:srgbClr val="FFFF00"/>
                </a:solidFill>
              </a:rPr>
              <a:t>District/block wise mapping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 smtClean="0"/>
              <a:t>for: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err="1" smtClean="0"/>
              <a:t>Operationalizing</a:t>
            </a:r>
            <a:r>
              <a:rPr lang="en-US" sz="1600" b="1" dirty="0" smtClean="0"/>
              <a:t> long pending projects and AWCs definitely by 31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March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Conducting  </a:t>
            </a:r>
            <a:r>
              <a:rPr lang="en-US" sz="1600" b="1" i="1" dirty="0" err="1" smtClean="0">
                <a:solidFill>
                  <a:srgbClr val="FFFF00"/>
                </a:solidFill>
              </a:rPr>
              <a:t>Sneha</a:t>
            </a:r>
            <a:r>
              <a:rPr lang="en-US" sz="1600" b="1" i="1" dirty="0" smtClean="0">
                <a:solidFill>
                  <a:srgbClr val="FFFF00"/>
                </a:solidFill>
              </a:rPr>
              <a:t> </a:t>
            </a:r>
            <a:r>
              <a:rPr lang="en-US" sz="1600" b="1" i="1" dirty="0" err="1" smtClean="0">
                <a:solidFill>
                  <a:srgbClr val="FFFF00"/>
                </a:solidFill>
              </a:rPr>
              <a:t>Shivir</a:t>
            </a:r>
            <a:r>
              <a:rPr lang="en-US" sz="1600" b="1" i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 in high burden clusters  (4 AWCs ) </a:t>
            </a:r>
            <a:r>
              <a:rPr lang="en-US" sz="1600" b="1" dirty="0" smtClean="0"/>
              <a:t>Additional requirement to be reflected within overall flexibility of budgetary requirement or  under “Innovation”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Asset management </a:t>
            </a:r>
            <a:r>
              <a:rPr lang="en-US" sz="1600" b="1" dirty="0" smtClean="0"/>
              <a:t>(ICT equipments availability/ requirement; Weighing scale replacement AWCs i.e. 15% of the total AWCs etc.), Replacement of furniture, utensils etc.-Once in 5 years.</a:t>
            </a:r>
          </a:p>
        </p:txBody>
      </p:sp>
      <p:pic>
        <p:nvPicPr>
          <p:cNvPr id="5" name="Picture 17" descr="wcde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0"/>
            <a:ext cx="1000100" cy="10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o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8578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8858312" cy="500066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charset="0"/>
              </a:rPr>
              <a:t>ICDS Strengthening &amp; Restructuring : 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The context</a:t>
            </a:r>
            <a:endParaRPr lang="en-US" sz="3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28670"/>
            <a:ext cx="8642350" cy="578647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In view of 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</a:rPr>
              <a:t>PM’s National Council on India’s Nutrition Challenge decision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</a:rPr>
              <a:t>(Nov 2010)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A comprehensive proposal for ICDS Strengthening and Restructuring was  prepared incorporating the core principles and recommendations received from NAC ( </a:t>
            </a:r>
            <a:r>
              <a:rPr lang="en-US" sz="15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6, June 2011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) &amp;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the IMG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report  of Planning Commission.</a:t>
            </a:r>
          </a:p>
          <a:p>
            <a:pPr algn="just">
              <a:buNone/>
            </a:pPr>
            <a:endParaRPr lang="en-US" sz="400" dirty="0" smtClean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  <a:p>
            <a:pPr algn="just">
              <a:buNone/>
            </a:pPr>
            <a:endParaRPr lang="en-US" sz="700" dirty="0" smtClean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  <a:p>
            <a:pPr algn="just"/>
            <a:r>
              <a:rPr lang="en-US" sz="2000" dirty="0" smtClean="0">
                <a:latin typeface="Arial" charset="0"/>
              </a:rPr>
              <a:t>The Govt. of India approved   ICDS restructuring as well as allocation of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Rs1,23,580 Cr  for ICDS Mission during 12</a:t>
            </a:r>
            <a:r>
              <a:rPr lang="en-US" sz="2000" baseline="30000" dirty="0" smtClean="0">
                <a:solidFill>
                  <a:srgbClr val="FFFF00"/>
                </a:solidFill>
                <a:latin typeface="Arial" charset="0"/>
              </a:rPr>
              <a:t>th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 Plan</a:t>
            </a:r>
          </a:p>
          <a:p>
            <a:pPr algn="just"/>
            <a:endParaRPr lang="en-US" sz="1100" dirty="0" smtClean="0">
              <a:latin typeface="Arial" charset="0"/>
            </a:endParaRPr>
          </a:p>
          <a:p>
            <a:pPr algn="just"/>
            <a:r>
              <a:rPr lang="en-US" sz="2000" dirty="0" smtClean="0">
                <a:latin typeface="Arial" charset="0"/>
              </a:rPr>
              <a:t>A/A was issued on 22</a:t>
            </a:r>
            <a:r>
              <a:rPr lang="en-US" sz="2000" baseline="30000" dirty="0" smtClean="0">
                <a:latin typeface="Arial" charset="0"/>
              </a:rPr>
              <a:t>nd</a:t>
            </a:r>
            <a:r>
              <a:rPr lang="en-US" sz="2000" dirty="0" smtClean="0">
                <a:latin typeface="Arial" charset="0"/>
              </a:rPr>
              <a:t> October 2012 along with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ICDS Mission-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Broad Framework of Implementation</a:t>
            </a:r>
          </a:p>
          <a:p>
            <a:pPr algn="just">
              <a:buNone/>
            </a:pPr>
            <a:endParaRPr lang="en-US" sz="1400" b="1" dirty="0" smtClean="0">
              <a:solidFill>
                <a:srgbClr val="FFFF00"/>
              </a:solidFill>
              <a:latin typeface="Arial" charset="0"/>
            </a:endParaRPr>
          </a:p>
          <a:p>
            <a:pPr algn="just"/>
            <a:r>
              <a:rPr lang="en-US" sz="2000" dirty="0" smtClean="0">
                <a:latin typeface="Arial" charset="0"/>
              </a:rPr>
              <a:t>The strengthening &amp; restructuring of ICDS has three  facets:</a:t>
            </a:r>
          </a:p>
          <a:p>
            <a:pPr algn="just"/>
            <a:endParaRPr lang="en-US" sz="2000" dirty="0" smtClean="0">
              <a:latin typeface="Arial" charset="0"/>
            </a:endParaRPr>
          </a:p>
          <a:p>
            <a:pPr lvl="2"/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Reforms-Programmatic, management &amp; Institutional</a:t>
            </a:r>
          </a:p>
          <a:p>
            <a:pPr lvl="2" algn="just"/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New components &amp; initiatives</a:t>
            </a:r>
          </a:p>
          <a:p>
            <a:pPr lvl="2" algn="just"/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Revision of existing norms </a:t>
            </a:r>
          </a:p>
        </p:txBody>
      </p:sp>
      <p:pic>
        <p:nvPicPr>
          <p:cNvPr id="4" name="Picture 17" descr="wcdemb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42" y="6004114"/>
            <a:ext cx="8715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o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857892"/>
            <a:ext cx="676449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4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Action points for states </a:t>
            </a:r>
            <a:r>
              <a:rPr lang="en-IN" sz="2800" dirty="0" smtClean="0">
                <a:solidFill>
                  <a:srgbClr val="FFFF00"/>
                </a:solidFill>
              </a:rPr>
              <a:t>contd.</a:t>
            </a:r>
            <a:endParaRPr lang="en-IN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63386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Roll out plan for Mission and Non-Mission districts </a:t>
            </a:r>
            <a:r>
              <a:rPr lang="en-US" sz="2200" dirty="0" smtClean="0"/>
              <a:t>for Year 2013-14</a:t>
            </a:r>
          </a:p>
          <a:p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Strategy for filling up existing vacancies </a:t>
            </a:r>
            <a:r>
              <a:rPr lang="en-US" sz="2200" dirty="0" smtClean="0"/>
              <a:t>through deputation/contractual hiring</a:t>
            </a:r>
          </a:p>
          <a:p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Arrangements for online report submission and projection for Sturdy ICT infrastructure </a:t>
            </a:r>
            <a:r>
              <a:rPr lang="en-US" sz="2200" dirty="0" smtClean="0"/>
              <a:t>to expedite the reporting process and use of ICT (internet availability, skilled staff in place, staff orientation)</a:t>
            </a:r>
          </a:p>
          <a:p>
            <a:endParaRPr lang="en-US" sz="2200" dirty="0" smtClean="0"/>
          </a:p>
          <a:p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Dissemination plan for features of strengthened &amp; restructured ICDS up to grass roots level.</a:t>
            </a:r>
            <a:endParaRPr lang="en-US" sz="2200" dirty="0" smtClean="0"/>
          </a:p>
        </p:txBody>
      </p:sp>
      <p:pic>
        <p:nvPicPr>
          <p:cNvPr id="4" name="Picture 17" descr="wcde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0"/>
            <a:ext cx="1000100" cy="10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Go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1434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71942"/>
            <a:ext cx="7972452" cy="1571636"/>
          </a:xfrm>
        </p:spPr>
        <p:txBody>
          <a:bodyPr>
            <a:normAutofit/>
          </a:bodyPr>
          <a:lstStyle/>
          <a:p>
            <a:r>
              <a:rPr lang="en-IN" dirty="0" smtClean="0"/>
              <a:t>                                  Thank You</a:t>
            </a:r>
            <a:endParaRPr lang="en-IN" dirty="0"/>
          </a:p>
        </p:txBody>
      </p:sp>
      <p:pic>
        <p:nvPicPr>
          <p:cNvPr id="3" name="Picture 17" descr="wcde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0"/>
            <a:ext cx="1000100" cy="10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Go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24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33337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Redesigned Service Package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1592" name="Group 3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13942"/>
              </p:ext>
            </p:extLst>
          </p:nvPr>
        </p:nvGraphicFramePr>
        <p:xfrm>
          <a:off x="36544" y="564220"/>
          <a:ext cx="9036051" cy="5705856"/>
        </p:xfrm>
        <a:graphic>
          <a:graphicData uri="http://schemas.openxmlformats.org/drawingml/2006/table">
            <a:tbl>
              <a:tblPr/>
              <a:tblGrid>
                <a:gridCol w="520700"/>
                <a:gridCol w="1404938"/>
                <a:gridCol w="149225"/>
                <a:gridCol w="1554163"/>
                <a:gridCol w="2667000"/>
                <a:gridCol w="1551798"/>
                <a:gridCol w="1188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S. 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Component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Service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Core Interventions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Target Group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Service Provider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24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1.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Early Childhood Care Education &amp; Development (ECCED)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Early Childhood Care and Education (ECCE) / Pre-school Non-formal Education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IN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Home based guidance for parents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IN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Early stimulation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IN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Early Screening and referral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IN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Optimal IYCF Practices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IN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Monthly Monitoring &amp; Promotion of Child Growth &amp; Developmental Milestones.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IN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Fixed Village ECCE Days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0-3years 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Parents/caregivers 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Second AWW cum Child Care &amp; Nutrition 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Counselor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7772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Non formal preschool education:</a:t>
                      </a:r>
                      <a:endParaRPr lang="en-IN" sz="1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activity based </a:t>
                      </a:r>
                      <a:endParaRPr lang="en-IN" sz="1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semi-structured play and learning method  </a:t>
                      </a:r>
                      <a:endParaRPr lang="en-IN" sz="1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Quarterly Monitoring &amp; Promotion of Child Growth &amp; Developmental Milestones.</a:t>
                      </a:r>
                      <a:endParaRPr lang="en-IN" sz="1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Fixed Village ECCE 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Days</a:t>
                      </a: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3-6 years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Parents / caregivers 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AWW </a:t>
                      </a:r>
                      <a:endParaRPr lang="en-IN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651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Supplementary Nutrition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Morning snack, Hot Cooked Meal and THR as per norms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AWW / Second AWW/ AWH / SHGs / others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6 m – 3 yrs.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3-6 years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P&amp;L Mothers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2.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Care &amp; Nutrition Counseling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Infant &amp; Young Child Feeding (IYCF) Promotion &amp; Counseling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One to one counseling for optimal breastfeeding practices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One to one counseling on Complementary feeding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Counseling to ensure food intake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Home visits and follow up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Second AWW / ASHA / ANM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P&amp;L Mothers of children under 3 yrs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16" descr="G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3" y="5876925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wcd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900738"/>
            <a:ext cx="8715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esktop\AWC Pics\AWC's Pics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" y="2132856"/>
            <a:ext cx="3606114" cy="266429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Redesigned Service Package cont.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796837"/>
              </p:ext>
            </p:extLst>
          </p:nvPr>
        </p:nvGraphicFramePr>
        <p:xfrm>
          <a:off x="323529" y="908720"/>
          <a:ext cx="8640958" cy="5762372"/>
        </p:xfrm>
        <a:graphic>
          <a:graphicData uri="http://schemas.openxmlformats.org/drawingml/2006/table">
            <a:tbl>
              <a:tblPr/>
              <a:tblGrid>
                <a:gridCol w="2016223"/>
                <a:gridCol w="3294909"/>
                <a:gridCol w="2070049"/>
                <a:gridCol w="1259777"/>
              </a:tblGrid>
              <a:tr h="21732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Services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Maternal Care Counseling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Core Interventions</a:t>
                      </a:r>
                      <a:r>
                        <a:rPr lang="en-US" sz="11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IN" sz="1100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endParaRPr lang="en-IN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Early registration of pregnancy, 3 or more ANC, Institutional delivery and PNC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Counselling on diet ,rest and IFA compliance during Home visit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Monitoring weight gain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Examination for pallor and oedema and any danger signs 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Home based counselling for essential new born care 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Counselling and lactation support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Counselling on spacing 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Target Group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P&amp;L women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Service Provider </a:t>
                      </a:r>
                      <a:endParaRPr lang="en-IN" sz="14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IN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ASHA / ANM / MO/Second AWW cum Nutrition Counsellor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25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Care, Nutrition, Health &amp; Hygiene Education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Monthly health and nutrition education sessions 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Education on Improved caring practices-- feeding, health, hygiene and psychosocial care.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Knowledge sharing for care during Pregnancy, lactation and adolescence 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Promotion of local foods 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Appropriate food demonstration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Celebration of nutrition week, Breastfeeding week , ICDS day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etc. 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P&amp;L Mother and other caregivers , community and families  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AWW / Second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AWW cum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nutrition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counselor /supervisors 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1518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Community based Management of underweight children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 Identification of underweight children through weighing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12 day child care counseling &amp; feeding sessions (SNEHA SHIVIRs)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Calibri" pitchFamily="34" charset="0"/>
                        </a:rPr>
                        <a:t> 18 day  home care and follow-up through Home visit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Moderately and Severely under-weight children &amp; their mothers/caregiver 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AWWs/ AWH/ supervisors/ Mothers’ Group/PRIs. / SHGs /MO /  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ASHA and ANM as facilitator 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33B52-7EE4-426A-A85F-7C0D41A76F6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6" descr="G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61" y="5872163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wcd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0"/>
            <a:ext cx="8715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29600" cy="33337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Redesigned Service Package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</a:rPr>
              <a:t>cont.</a:t>
            </a:r>
          </a:p>
        </p:txBody>
      </p:sp>
      <p:graphicFrame>
        <p:nvGraphicFramePr>
          <p:cNvPr id="56483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13886"/>
              </p:ext>
            </p:extLst>
          </p:nvPr>
        </p:nvGraphicFramePr>
        <p:xfrm>
          <a:off x="-17352" y="823528"/>
          <a:ext cx="8964612" cy="7299396"/>
        </p:xfrm>
        <a:graphic>
          <a:graphicData uri="http://schemas.openxmlformats.org/drawingml/2006/table">
            <a:tbl>
              <a:tblPr/>
              <a:tblGrid>
                <a:gridCol w="379412"/>
                <a:gridCol w="1329620"/>
                <a:gridCol w="1512168"/>
                <a:gridCol w="3351096"/>
                <a:gridCol w="1276304"/>
                <a:gridCol w="1116012"/>
              </a:tblGrid>
              <a:tr h="1238528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Health Services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Immunization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Regular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Fixed Monthly VHNDs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Primary Immunization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,Boosters 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TT for Pregnant women 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Vitamin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 &amp; IFA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supplementation 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Deworming 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Counseling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0-3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years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3-6 years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P&amp;PL Mothers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ANM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/ MO / ASHA/ 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AWWs as facilitator 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118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Health Check Up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ANC / PNC / JSY </a:t>
                      </a:r>
                      <a:endParaRPr lang="en-IN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Support for IMNCI / JSSK </a:t>
                      </a:r>
                      <a:endParaRPr lang="en-IN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Identification  of severe underweight children requiring medical attention </a:t>
                      </a:r>
                      <a:endParaRPr lang="en-IN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Support to Community based management of under weight children </a:t>
                      </a:r>
                      <a:endParaRPr lang="en-IN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0-3 years</a:t>
                      </a:r>
                      <a:endParaRPr lang="en-IN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3-6 years</a:t>
                      </a:r>
                      <a:endParaRPr lang="en-IN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P&amp;L Mothers</a:t>
                      </a:r>
                      <a:endParaRPr lang="en-IN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ANM / MO / </a:t>
                      </a:r>
                      <a:r>
                        <a:rPr lang="en-US" sz="1100" b="1" dirty="0" smtClean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Monthly Doctor 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visits by NRHM at least once in a quarter</a:t>
                      </a:r>
                      <a:r>
                        <a:rPr lang="en-US" sz="1100" b="1" dirty="0" smtClean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ASHA /AWWs as facilitator </a:t>
                      </a:r>
                      <a:endParaRPr lang="en-IN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380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Referral Services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Referral  of severely underweight to health facility / NRCs</a:t>
                      </a:r>
                      <a:endParaRPr lang="en-IN" sz="12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Referral for complications during pregnancy </a:t>
                      </a:r>
                      <a:endParaRPr lang="en-IN" sz="12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Referral of sick newborns </a:t>
                      </a:r>
                      <a:endParaRPr lang="en-IN" sz="12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Referral of sick children </a:t>
                      </a:r>
                      <a:endParaRPr lang="en-IN" sz="12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0-3 years</a:t>
                      </a:r>
                      <a:endParaRPr lang="en-IN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3-6 years</a:t>
                      </a:r>
                      <a:endParaRPr lang="en-IN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P&amp;L Mothers</a:t>
                      </a:r>
                      <a:endParaRPr lang="en-IN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ANM / MO / </a:t>
                      </a:r>
                      <a:r>
                        <a:rPr lang="en-US" sz="1100" b="1" dirty="0" smtClean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ASHA</a:t>
                      </a: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/ AWWs</a:t>
                      </a:r>
                      <a:endParaRPr lang="en-IN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0268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Community Mobilization, Advocacy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&amp; IEC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Information dissemination &amp; awareness generation on entitlements ,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program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behaviors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and practices 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Sharing of nutritional status of children  at </a:t>
                      </a:r>
                      <a:r>
                        <a:rPr lang="en-US" sz="1200" b="1" i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gram </a:t>
                      </a:r>
                      <a:r>
                        <a:rPr lang="en-US" sz="1200" b="1" i="1" dirty="0" err="1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sabha</a:t>
                      </a:r>
                      <a:r>
                        <a:rPr lang="en-US" sz="1200" b="1" i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meetings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Linkage with VHSNC 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Voluntary Action Groups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Village contact drives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Families &amp;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Community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AWW / Second AWW/ supervisors / FNB / Dist. &amp; Block Resource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Centres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/ ICDS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Management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6" descr="G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1462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wcd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-142900"/>
            <a:ext cx="8715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Redefined  ECCE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Early </a:t>
            </a:r>
            <a:r>
              <a:rPr lang="en-US" dirty="0">
                <a:solidFill>
                  <a:srgbClr val="FFFF00"/>
                </a:solidFill>
              </a:rPr>
              <a:t>stimulation for children under 3 </a:t>
            </a:r>
            <a:r>
              <a:rPr lang="en-US" dirty="0" smtClean="0">
                <a:solidFill>
                  <a:srgbClr val="FFFF00"/>
                </a:solidFill>
              </a:rPr>
              <a:t>years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Improved infrastructure 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Draft National ECCE policy, curriculum framework and quality standards prepared and under finalization  and being pilot tested.</a:t>
            </a:r>
            <a:endParaRPr lang="en-IN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New Joyful learning approaches for children 3-6 years old that are developmentally appropriate, with trained AWWs </a:t>
            </a:r>
            <a:endParaRPr lang="en-US" i="1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Detection and referral for delayed development 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School  </a:t>
            </a:r>
            <a:r>
              <a:rPr lang="en-US" dirty="0">
                <a:solidFill>
                  <a:srgbClr val="FFFF00"/>
                </a:solidFill>
              </a:rPr>
              <a:t>readiness interventions for 5 plus year olds –in AWCs or in Schools, as per state context</a:t>
            </a:r>
            <a:endParaRPr lang="en-IN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Monthly Fixed Village ECCE </a:t>
            </a:r>
            <a:r>
              <a:rPr lang="en-US" dirty="0" smtClean="0">
                <a:solidFill>
                  <a:srgbClr val="FFFF00"/>
                </a:solidFill>
              </a:rPr>
              <a:t>days( </a:t>
            </a:r>
            <a:r>
              <a:rPr lang="en-US" dirty="0">
                <a:solidFill>
                  <a:srgbClr val="FFFF00"/>
                </a:solidFill>
              </a:rPr>
              <a:t>local </a:t>
            </a:r>
            <a:r>
              <a:rPr lang="en-US" dirty="0" smtClean="0">
                <a:solidFill>
                  <a:srgbClr val="FFFF00"/>
                </a:solidFill>
              </a:rPr>
              <a:t>toy bank, community involvement , parent to parent communication, display of activities)</a:t>
            </a:r>
            <a:endParaRPr lang="en-IN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Co-location </a:t>
            </a:r>
            <a:r>
              <a:rPr lang="en-US" dirty="0">
                <a:solidFill>
                  <a:srgbClr val="FFFF00"/>
                </a:solidFill>
              </a:rPr>
              <a:t>of AWCs/school where locally decided for better quality and </a:t>
            </a:r>
            <a:r>
              <a:rPr lang="en-US" dirty="0" smtClean="0">
                <a:solidFill>
                  <a:srgbClr val="FFFF00"/>
                </a:solidFill>
              </a:rPr>
              <a:t>transition</a:t>
            </a:r>
          </a:p>
          <a:p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4" name="Picture 16" descr="G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0763" y="5857892"/>
            <a:ext cx="676449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wcd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42" y="6004114"/>
            <a:ext cx="8715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15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Enhanced Nutrition Impact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Enhanced Cost Norms for SNP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Focus on  counseling for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maternal care, IYCF,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Focus on growth monitoring and prevention of early onset of undernutrition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Sneha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Shivirs</a:t>
            </a:r>
            <a:r>
              <a:rPr lang="en-US" dirty="0" smtClean="0">
                <a:solidFill>
                  <a:srgbClr val="FFFF00"/>
                </a:solidFill>
              </a:rPr>
              <a:t> : Counseling and care sessions for undernourished children and learning by doing technique for sustained behavior change  in care practice. </a:t>
            </a:r>
          </a:p>
          <a:p>
            <a:endParaRPr lang="en-IN" dirty="0"/>
          </a:p>
        </p:txBody>
      </p:sp>
      <p:pic>
        <p:nvPicPr>
          <p:cNvPr id="4" name="Picture 16" descr="G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0763" y="5857892"/>
            <a:ext cx="676449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wcd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42" y="6004114"/>
            <a:ext cx="8715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408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Strengthening Convergence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00141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Inclusion </a:t>
            </a:r>
            <a:r>
              <a:rPr lang="en-US" dirty="0">
                <a:solidFill>
                  <a:srgbClr val="FFFF00"/>
                </a:solidFill>
              </a:rPr>
              <a:t>/linkages of PIPs- NRHM, </a:t>
            </a:r>
            <a:r>
              <a:rPr lang="en-US" dirty="0" smtClean="0">
                <a:solidFill>
                  <a:srgbClr val="FFFF00"/>
                </a:solidFill>
              </a:rPr>
              <a:t>DS,TSC,SSA</a:t>
            </a:r>
            <a:endParaRPr lang="en-IN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Joint </a:t>
            </a:r>
            <a:r>
              <a:rPr lang="en-US" dirty="0" smtClean="0">
                <a:solidFill>
                  <a:srgbClr val="FFFF00"/>
                </a:solidFill>
              </a:rPr>
              <a:t>training on thematic areas 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Joint review and collateral supervision </a:t>
            </a:r>
            <a:endParaRPr lang="en-IN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Joint monitoring of key results and indicators </a:t>
            </a:r>
            <a:r>
              <a:rPr lang="en-US" i="1" dirty="0" err="1">
                <a:solidFill>
                  <a:srgbClr val="FFFF00"/>
                </a:solidFill>
              </a:rPr>
              <a:t>eg</a:t>
            </a:r>
            <a:r>
              <a:rPr lang="en-US" i="1" dirty="0">
                <a:solidFill>
                  <a:srgbClr val="FFFF00"/>
                </a:solidFill>
              </a:rPr>
              <a:t>, by  the common Village  Health Sanitation and Nutrition Committee </a:t>
            </a:r>
            <a:endParaRPr lang="en-US" i="1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Defined </a:t>
            </a:r>
            <a:r>
              <a:rPr lang="en-US" dirty="0">
                <a:solidFill>
                  <a:srgbClr val="FFFF00"/>
                </a:solidFill>
              </a:rPr>
              <a:t>roles and accountabilities </a:t>
            </a:r>
            <a:r>
              <a:rPr lang="en-US" dirty="0" smtClean="0">
                <a:solidFill>
                  <a:srgbClr val="FFFF00"/>
                </a:solidFill>
              </a:rPr>
              <a:t>of frontline workers of different sectors. 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Stronger linkages with Health to ensure a continuum of care </a:t>
            </a:r>
          </a:p>
          <a:p>
            <a:pPr lvl="0"/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Picture 16" descr="G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0763" y="5857892"/>
            <a:ext cx="676449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wcd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42" y="6004114"/>
            <a:ext cx="8715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840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Human Resource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Capacity Development 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National/State ICDS Mission Resource Centres </a:t>
            </a:r>
            <a:endParaRPr lang="en-IN" dirty="0">
              <a:solidFill>
                <a:srgbClr val="FFFF00"/>
              </a:solidFill>
            </a:endParaRPr>
          </a:p>
          <a:p>
            <a:pPr lvl="0"/>
            <a:r>
              <a:rPr lang="en-US" dirty="0" err="1">
                <a:solidFill>
                  <a:srgbClr val="FFFF00"/>
                </a:solidFill>
              </a:rPr>
              <a:t>Professionalisation</a:t>
            </a:r>
            <a:r>
              <a:rPr lang="en-US" dirty="0">
                <a:solidFill>
                  <a:srgbClr val="FFFF00"/>
                </a:solidFill>
              </a:rPr>
              <a:t> of technical and management support at different levels , </a:t>
            </a:r>
            <a:r>
              <a:rPr lang="en-US" i="1" dirty="0">
                <a:solidFill>
                  <a:srgbClr val="FFFF00"/>
                </a:solidFill>
              </a:rPr>
              <a:t>with specialists on Nutrition, ECCE , Training , Communication and </a:t>
            </a:r>
            <a:r>
              <a:rPr lang="en-US" i="1" dirty="0" err="1">
                <a:solidFill>
                  <a:srgbClr val="FFFF00"/>
                </a:solidFill>
              </a:rPr>
              <a:t>Programme</a:t>
            </a:r>
            <a:r>
              <a:rPr lang="en-US" i="1" dirty="0">
                <a:solidFill>
                  <a:srgbClr val="FFFF00"/>
                </a:solidFill>
              </a:rPr>
              <a:t> Management recruited as contractual staff</a:t>
            </a:r>
            <a:r>
              <a:rPr lang="en-US" dirty="0">
                <a:solidFill>
                  <a:srgbClr val="FFFF00"/>
                </a:solidFill>
              </a:rPr>
              <a:t>   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Revamping of training Curricula  </a:t>
            </a:r>
            <a:endParaRPr lang="en-IN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Strategic linkages with mother NGOs and  Institutions for capacity development. 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Picture 16" descr="G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0763" y="5857892"/>
            <a:ext cx="676449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wcd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42" y="6004114"/>
            <a:ext cx="8715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432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Promoting Quality and </a:t>
            </a:r>
            <a:r>
              <a:rPr lang="en-US" sz="3600" dirty="0">
                <a:solidFill>
                  <a:srgbClr val="FFFF00"/>
                </a:solidFill>
              </a:rPr>
              <a:t>P</a:t>
            </a:r>
            <a:r>
              <a:rPr lang="en-US" sz="3600" dirty="0" smtClean="0">
                <a:solidFill>
                  <a:srgbClr val="FFFF00"/>
                </a:solidFill>
              </a:rPr>
              <a:t>ublic Accountability  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Introduction of service standards /</a:t>
            </a:r>
            <a:r>
              <a:rPr lang="en-US" dirty="0" smtClean="0">
                <a:solidFill>
                  <a:srgbClr val="FFFF00"/>
                </a:solidFill>
              </a:rPr>
              <a:t>guarantees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Revised MIS and M&amp;E </a:t>
            </a:r>
            <a:endParaRPr lang="en-IN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Community owned ICDS accreditation system</a:t>
            </a:r>
            <a:endParaRPr lang="en-IN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Incentivisation</a:t>
            </a:r>
            <a:r>
              <a:rPr lang="en-US" dirty="0">
                <a:solidFill>
                  <a:srgbClr val="FFFF00"/>
                </a:solidFill>
              </a:rPr>
              <a:t> of </a:t>
            </a:r>
            <a:r>
              <a:rPr lang="en-US" dirty="0" err="1">
                <a:solidFill>
                  <a:srgbClr val="FFFF00"/>
                </a:solidFill>
              </a:rPr>
              <a:t>panchayats</a:t>
            </a:r>
            <a:r>
              <a:rPr lang="en-US" dirty="0">
                <a:solidFill>
                  <a:srgbClr val="FFFF00"/>
                </a:solidFill>
              </a:rPr>
              <a:t>/blocks/districts- </a:t>
            </a:r>
            <a:r>
              <a:rPr lang="en-US" i="1" dirty="0">
                <a:solidFill>
                  <a:srgbClr val="FFFF00"/>
                </a:solidFill>
              </a:rPr>
              <a:t>through awards like </a:t>
            </a:r>
            <a:r>
              <a:rPr lang="en-US" i="1" dirty="0" err="1">
                <a:solidFill>
                  <a:srgbClr val="FFFF00"/>
                </a:solidFill>
              </a:rPr>
              <a:t>Nirmal</a:t>
            </a:r>
            <a:r>
              <a:rPr lang="en-US" i="1" dirty="0">
                <a:solidFill>
                  <a:srgbClr val="FFFF00"/>
                </a:solidFill>
              </a:rPr>
              <a:t> Gram </a:t>
            </a:r>
            <a:r>
              <a:rPr lang="en-US" i="1" dirty="0" err="1">
                <a:solidFill>
                  <a:srgbClr val="FFFF00"/>
                </a:solidFill>
              </a:rPr>
              <a:t>Puruskar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Increased public accountability – social audits citizen charters , public hearing 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5" name="Picture 16" descr="G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0763" y="5857892"/>
            <a:ext cx="676449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wcd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42" y="6004114"/>
            <a:ext cx="8715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5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500042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Programmatic Reforms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endParaRPr 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56" y="857232"/>
            <a:ext cx="8686800" cy="5857916"/>
          </a:xfrm>
          <a:ln w="28575"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IN" sz="2000" dirty="0" smtClean="0"/>
              <a:t>Repositioning the AWC as a “Vibrant ECD centre” to:</a:t>
            </a:r>
          </a:p>
          <a:p>
            <a:pPr lvl="1"/>
            <a:r>
              <a:rPr lang="en-IN" sz="1600" dirty="0" smtClean="0">
                <a:solidFill>
                  <a:srgbClr val="FFFF00"/>
                </a:solidFill>
              </a:rPr>
              <a:t>Become the first village outpost for health, nutrition and early learning </a:t>
            </a:r>
          </a:p>
          <a:p>
            <a:pPr lvl="1"/>
            <a:r>
              <a:rPr lang="en-IN" sz="1600" dirty="0" smtClean="0">
                <a:solidFill>
                  <a:srgbClr val="FFFF00"/>
                </a:solidFill>
              </a:rPr>
              <a:t>Operate for minimum of six hours of working, etc. </a:t>
            </a:r>
          </a:p>
          <a:p>
            <a:pPr lvl="0"/>
            <a:endParaRPr lang="en-IN" sz="1100" dirty="0" smtClean="0"/>
          </a:p>
          <a:p>
            <a:pPr lvl="0"/>
            <a:r>
              <a:rPr lang="en-IN" sz="2000" dirty="0" smtClean="0"/>
              <a:t>Construction of AWC Building, appropriate infrastructure </a:t>
            </a:r>
            <a:r>
              <a:rPr lang="en-IN" sz="1800" dirty="0" smtClean="0">
                <a:solidFill>
                  <a:srgbClr val="FFFF00"/>
                </a:solidFill>
              </a:rPr>
              <a:t>(</a:t>
            </a:r>
            <a:r>
              <a:rPr lang="en-IN" sz="1800" i="1" dirty="0" smtClean="0">
                <a:solidFill>
                  <a:srgbClr val="FFFF00"/>
                </a:solidFill>
              </a:rPr>
              <a:t>including revision of rent)</a:t>
            </a:r>
            <a:r>
              <a:rPr lang="en-IN" sz="1800" dirty="0" smtClean="0">
                <a:solidFill>
                  <a:srgbClr val="FFFF00"/>
                </a:solidFill>
              </a:rPr>
              <a:t>, up-gradation, maintenance, improvement and repair of AWC building. </a:t>
            </a:r>
            <a:endParaRPr lang="en-IN" sz="2000" dirty="0" smtClean="0">
              <a:solidFill>
                <a:srgbClr val="FFFF00"/>
              </a:solidFill>
            </a:endParaRPr>
          </a:p>
          <a:p>
            <a:pPr lvl="0"/>
            <a:endParaRPr lang="en-IN" sz="1050" dirty="0" smtClean="0"/>
          </a:p>
          <a:p>
            <a:pPr lvl="0"/>
            <a:r>
              <a:rPr lang="en-IN" sz="2000" dirty="0" smtClean="0"/>
              <a:t>Strengthening Package of Services </a:t>
            </a:r>
          </a:p>
          <a:p>
            <a:pPr lvl="1"/>
            <a:r>
              <a:rPr lang="en-IN" sz="1600" i="1" dirty="0" smtClean="0">
                <a:solidFill>
                  <a:srgbClr val="FFFF00"/>
                </a:solidFill>
              </a:rPr>
              <a:t>Strengthening ECCE, </a:t>
            </a:r>
          </a:p>
          <a:p>
            <a:pPr lvl="1"/>
            <a:r>
              <a:rPr lang="en-IN" sz="1600" i="1" dirty="0" smtClean="0">
                <a:solidFill>
                  <a:srgbClr val="FFFF00"/>
                </a:solidFill>
              </a:rPr>
              <a:t>Focus on under-3s</a:t>
            </a:r>
          </a:p>
          <a:p>
            <a:pPr lvl="1"/>
            <a:r>
              <a:rPr lang="en-IN" sz="1600" i="1" dirty="0" smtClean="0">
                <a:solidFill>
                  <a:srgbClr val="FFFF00"/>
                </a:solidFill>
              </a:rPr>
              <a:t>Care and Nutrition Counselling service for mothers of under-3s </a:t>
            </a:r>
          </a:p>
          <a:p>
            <a:pPr lvl="1"/>
            <a:r>
              <a:rPr lang="en-IN" sz="1600" i="1" dirty="0" smtClean="0">
                <a:solidFill>
                  <a:srgbClr val="FFFF00"/>
                </a:solidFill>
              </a:rPr>
              <a:t>Management of severe and moderate underweight through SNEHA SHIVIR</a:t>
            </a:r>
            <a:endParaRPr lang="en-IN" sz="1600" dirty="0" smtClean="0">
              <a:solidFill>
                <a:srgbClr val="FFFF00"/>
              </a:solidFill>
            </a:endParaRPr>
          </a:p>
          <a:p>
            <a:pPr lvl="0"/>
            <a:endParaRPr lang="en-IN" sz="1050" dirty="0" smtClean="0"/>
          </a:p>
          <a:p>
            <a:pPr lvl="0"/>
            <a:r>
              <a:rPr lang="en-IN" sz="2000" dirty="0" smtClean="0"/>
              <a:t>Improving Supplementary Nutrition Programme </a:t>
            </a:r>
            <a:r>
              <a:rPr lang="en-IN" sz="2000" i="1" dirty="0" smtClean="0"/>
              <a:t>with revision of cost norms</a:t>
            </a:r>
            <a:r>
              <a:rPr lang="en-IN" sz="2000" dirty="0" smtClean="0"/>
              <a:t>.</a:t>
            </a:r>
          </a:p>
          <a:p>
            <a:endParaRPr lang="en-IN" sz="1100" dirty="0" smtClean="0"/>
          </a:p>
          <a:p>
            <a:r>
              <a:rPr lang="en-IN" sz="2000" dirty="0" smtClean="0"/>
              <a:t>Strengthening training  system .</a:t>
            </a:r>
          </a:p>
          <a:p>
            <a:r>
              <a:rPr lang="en-IN" sz="2000" dirty="0" smtClean="0"/>
              <a:t>Provision of Technical Assistance at all levels.</a:t>
            </a:r>
          </a:p>
          <a:p>
            <a:endParaRPr lang="en-IN" sz="2000" dirty="0" smtClean="0"/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17" descr="wcdembl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5900738"/>
            <a:ext cx="8715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Go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724525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4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828328"/>
          </a:xfrm>
        </p:spPr>
        <p:txBody>
          <a:bodyPr>
            <a:normAutofit fontScale="90000"/>
          </a:bodyPr>
          <a:lstStyle/>
          <a:p>
            <a:r>
              <a:rPr lang="en-IN" sz="2800" dirty="0" smtClean="0">
                <a:solidFill>
                  <a:srgbClr val="FFFF00"/>
                </a:solidFill>
              </a:rPr>
              <a:t/>
            </a:r>
            <a:br>
              <a:rPr lang="en-IN" sz="2800" dirty="0" smtClean="0">
                <a:solidFill>
                  <a:srgbClr val="FFFF00"/>
                </a:solidFill>
              </a:rPr>
            </a:br>
            <a:r>
              <a:rPr lang="en-IN" sz="2800" dirty="0" smtClean="0">
                <a:solidFill>
                  <a:srgbClr val="FFFF00"/>
                </a:solidFill>
              </a:rPr>
              <a:t>PRI </a:t>
            </a:r>
            <a:r>
              <a:rPr lang="en-IN" sz="2800" dirty="0">
                <a:solidFill>
                  <a:srgbClr val="FFFF00"/>
                </a:solidFill>
              </a:rPr>
              <a:t>ownership </a:t>
            </a:r>
            <a:r>
              <a:rPr lang="en-IN" sz="2800" dirty="0" smtClean="0">
                <a:solidFill>
                  <a:srgbClr val="FFFF00"/>
                </a:solidFill>
              </a:rPr>
              <a:t>and civil society Partnership </a:t>
            </a:r>
            <a:r>
              <a:rPr lang="en-IN" sz="2800" dirty="0">
                <a:solidFill>
                  <a:srgbClr val="FFFF00"/>
                </a:solidFill>
              </a:rPr>
              <a:t/>
            </a:r>
            <a:br>
              <a:rPr lang="en-IN" sz="2800" dirty="0">
                <a:solidFill>
                  <a:srgbClr val="FFFF00"/>
                </a:solidFill>
              </a:rPr>
            </a:br>
            <a:endParaRPr lang="en-IN" sz="2800" b="1" dirty="0" smtClean="0">
              <a:solidFill>
                <a:srgbClr val="FFFF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857233"/>
            <a:ext cx="8472488" cy="535783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Constitution </a:t>
            </a:r>
            <a:r>
              <a:rPr lang="en-US" sz="2000" dirty="0">
                <a:solidFill>
                  <a:srgbClr val="FFFF00"/>
                </a:solidFill>
              </a:rPr>
              <a:t>of Anganwadi Management committees, with </a:t>
            </a:r>
            <a:r>
              <a:rPr lang="en-US" sz="2000" dirty="0" smtClean="0">
                <a:solidFill>
                  <a:srgbClr val="FFFF00"/>
                </a:solidFill>
              </a:rPr>
              <a:t>PRI women members </a:t>
            </a:r>
            <a:r>
              <a:rPr lang="en-US" sz="2000" dirty="0">
                <a:solidFill>
                  <a:srgbClr val="FFFF00"/>
                </a:solidFill>
              </a:rPr>
              <a:t>including mothers and ASHA, with defined roles and linked to common VHSNCs 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endParaRPr lang="en-US" sz="20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Common </a:t>
            </a:r>
            <a:r>
              <a:rPr lang="en-US" sz="2000" dirty="0">
                <a:solidFill>
                  <a:srgbClr val="FFFF00"/>
                </a:solidFill>
              </a:rPr>
              <a:t>Village Health Sanitation and Nutrition Committees notified. </a:t>
            </a:r>
            <a:r>
              <a:rPr lang="en-US" sz="2000" dirty="0" smtClean="0">
                <a:solidFill>
                  <a:srgbClr val="FFFF00"/>
                </a:solidFill>
              </a:rPr>
              <a:t>as </a:t>
            </a:r>
            <a:r>
              <a:rPr lang="en-US" sz="2000" dirty="0">
                <a:solidFill>
                  <a:srgbClr val="FFFF00"/>
                </a:solidFill>
              </a:rPr>
              <a:t>sub committee of </a:t>
            </a:r>
            <a:r>
              <a:rPr lang="en-US" sz="2000" dirty="0" err="1" smtClean="0">
                <a:solidFill>
                  <a:srgbClr val="FFFF00"/>
                </a:solidFill>
              </a:rPr>
              <a:t>panchayats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endParaRPr lang="en-US" sz="20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Devolution </a:t>
            </a:r>
            <a:r>
              <a:rPr lang="en-US" sz="2000" dirty="0">
                <a:solidFill>
                  <a:srgbClr val="FFFF00"/>
                </a:solidFill>
              </a:rPr>
              <a:t>of powers related to ICDS to PRIs and </a:t>
            </a:r>
            <a:r>
              <a:rPr lang="en-US" sz="2000" dirty="0" smtClean="0">
                <a:solidFill>
                  <a:srgbClr val="FFFF00"/>
                </a:solidFill>
              </a:rPr>
              <a:t>ULBs depending on State context . </a:t>
            </a:r>
            <a:r>
              <a:rPr lang="en-IN" sz="2000" dirty="0" smtClean="0">
                <a:solidFill>
                  <a:srgbClr val="FFFF00"/>
                </a:solidFill>
              </a:rPr>
              <a:t>APIP allows flexibility to States 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IN" sz="2000" dirty="0" smtClean="0">
              <a:solidFill>
                <a:srgbClr val="FFFF00"/>
              </a:solidFill>
            </a:endParaRPr>
          </a:p>
          <a:p>
            <a:pPr lvl="0"/>
            <a:r>
              <a:rPr lang="en-US" sz="2000" dirty="0" smtClean="0">
                <a:solidFill>
                  <a:srgbClr val="FFFF00"/>
                </a:solidFill>
              </a:rPr>
              <a:t>Assigning 10</a:t>
            </a:r>
            <a:r>
              <a:rPr lang="en-US" sz="2000" dirty="0">
                <a:solidFill>
                  <a:srgbClr val="FFFF00"/>
                </a:solidFill>
              </a:rPr>
              <a:t>% of the projects </a:t>
            </a:r>
            <a:r>
              <a:rPr lang="en-US" sz="2000" dirty="0" smtClean="0">
                <a:solidFill>
                  <a:srgbClr val="FFFF00"/>
                </a:solidFill>
              </a:rPr>
              <a:t> to NGOs/ VOs</a:t>
            </a:r>
          </a:p>
          <a:p>
            <a:pPr lvl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Voluntary Action Groups – for  Social Mobilization , Communication and support for critical services such as IYCF , Crèches  etc </a:t>
            </a:r>
          </a:p>
          <a:p>
            <a:pPr lvl="0"/>
            <a:endParaRPr lang="en-US" sz="2000" dirty="0">
              <a:solidFill>
                <a:srgbClr val="FFFF00"/>
              </a:solidFill>
            </a:endParaRPr>
          </a:p>
          <a:p>
            <a:endParaRPr lang="en-IN" sz="2000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3AF933B-F9B0-473E-9481-B40A8B342B53}" type="slidenum">
              <a:rPr lang="en-US" b="0" smtClean="0">
                <a:solidFill>
                  <a:prstClr val="white"/>
                </a:solidFill>
              </a:rPr>
              <a:pPr algn="r" eaLnBrk="1" hangingPunct="1">
                <a:defRPr/>
              </a:pPr>
              <a:t>40</a:t>
            </a:fld>
            <a:endParaRPr lang="en-US" b="0" smtClean="0">
              <a:solidFill>
                <a:prstClr val="white"/>
              </a:solidFill>
            </a:endParaRPr>
          </a:p>
        </p:txBody>
      </p:sp>
      <p:pic>
        <p:nvPicPr>
          <p:cNvPr id="5" name="Picture 17" descr="wcdembl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5900738"/>
            <a:ext cx="8715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Go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724525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3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en-IN" sz="4000" b="1" dirty="0" smtClean="0">
                <a:solidFill>
                  <a:srgbClr val="FFFF00"/>
                </a:solidFill>
              </a:rPr>
              <a:t/>
            </a:r>
            <a:br>
              <a:rPr lang="en-IN" sz="4000" b="1" dirty="0" smtClean="0">
                <a:solidFill>
                  <a:srgbClr val="FFFF00"/>
                </a:solidFill>
              </a:rPr>
            </a:br>
            <a:r>
              <a:rPr lang="en-IN" sz="2800" b="1" dirty="0" smtClean="0">
                <a:solidFill>
                  <a:srgbClr val="FFFF00"/>
                </a:solidFill>
              </a:rPr>
              <a:t>ICDS </a:t>
            </a:r>
            <a:r>
              <a:rPr lang="en-IN" sz="2800" b="1" dirty="0">
                <a:solidFill>
                  <a:srgbClr val="FFFF00"/>
                </a:solidFill>
              </a:rPr>
              <a:t>in Mission </a:t>
            </a:r>
            <a:r>
              <a:rPr lang="en-IN" sz="2800" b="1" dirty="0" smtClean="0">
                <a:solidFill>
                  <a:srgbClr val="FFFF00"/>
                </a:solidFill>
              </a:rPr>
              <a:t>Mode</a:t>
            </a:r>
            <a:r>
              <a:rPr lang="en-IN" sz="3200" b="1" dirty="0">
                <a:solidFill>
                  <a:srgbClr val="FFFF00"/>
                </a:solidFill>
              </a:rPr>
              <a:t/>
            </a:r>
            <a:br>
              <a:rPr lang="en-IN" sz="3200" b="1" dirty="0">
                <a:solidFill>
                  <a:srgbClr val="FFFF00"/>
                </a:solidFill>
              </a:rPr>
            </a:b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56"/>
            <a:ext cx="8643937" cy="5991244"/>
          </a:xfrm>
        </p:spPr>
        <p:txBody>
          <a:bodyPr/>
          <a:lstStyle/>
          <a:p>
            <a:pPr marL="57150" indent="-220663"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FFFF00"/>
                </a:solidFill>
              </a:rPr>
              <a:t>ICDS Mission / Society at National, State and District </a:t>
            </a:r>
            <a:r>
              <a:rPr lang="en-IN" sz="2000" dirty="0">
                <a:solidFill>
                  <a:srgbClr val="FFFF00"/>
                </a:solidFill>
              </a:rPr>
              <a:t> </a:t>
            </a:r>
            <a:r>
              <a:rPr lang="en-IN" sz="2000" dirty="0" smtClean="0">
                <a:solidFill>
                  <a:srgbClr val="FFFF00"/>
                </a:solidFill>
              </a:rPr>
              <a:t>units </a:t>
            </a:r>
          </a:p>
          <a:p>
            <a:pPr marL="57150" indent="-220663">
              <a:buNone/>
            </a:pPr>
            <a:endParaRPr lang="en-IN" sz="2400" dirty="0" smtClean="0">
              <a:solidFill>
                <a:srgbClr val="FFFF00"/>
              </a:solidFill>
            </a:endParaRPr>
          </a:p>
          <a:p>
            <a:pPr marL="57150" indent="-2206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Flexible </a:t>
            </a:r>
            <a:r>
              <a:rPr lang="en-US" sz="2000" dirty="0">
                <a:solidFill>
                  <a:srgbClr val="FFFF00"/>
                </a:solidFill>
              </a:rPr>
              <a:t>implementation framework with </a:t>
            </a:r>
            <a:r>
              <a:rPr lang="en-US" sz="2000" dirty="0" err="1">
                <a:solidFill>
                  <a:srgbClr val="FFFF00"/>
                </a:solidFill>
              </a:rPr>
              <a:t>monitorable</a:t>
            </a:r>
            <a:r>
              <a:rPr lang="en-US" sz="2000" dirty="0">
                <a:solidFill>
                  <a:srgbClr val="FFFF00"/>
                </a:solidFill>
              </a:rPr>
              <a:t> outcomes, </a:t>
            </a:r>
            <a:r>
              <a:rPr lang="en-US" sz="2000" i="1" dirty="0">
                <a:solidFill>
                  <a:srgbClr val="FFFF00"/>
                </a:solidFill>
              </a:rPr>
              <a:t>with </a:t>
            </a:r>
            <a:r>
              <a:rPr lang="en-US" sz="2000" i="1" dirty="0" smtClean="0">
                <a:solidFill>
                  <a:srgbClr val="FFFF00"/>
                </a:solidFill>
              </a:rPr>
              <a:t>  </a:t>
            </a:r>
          </a:p>
          <a:p>
            <a:pPr marL="57150" indent="-220663">
              <a:buNone/>
            </a:pPr>
            <a:r>
              <a:rPr lang="en-US" sz="2000" i="1" dirty="0" smtClean="0">
                <a:solidFill>
                  <a:srgbClr val="FFFF00"/>
                </a:solidFill>
              </a:rPr>
              <a:t>    </a:t>
            </a:r>
            <a:r>
              <a:rPr lang="en-US" sz="2000" dirty="0" smtClean="0">
                <a:solidFill>
                  <a:srgbClr val="FFFF00"/>
                </a:solidFill>
              </a:rPr>
              <a:t>flexibility </a:t>
            </a:r>
            <a:r>
              <a:rPr lang="en-US" sz="2000" dirty="0">
                <a:solidFill>
                  <a:srgbClr val="FFFF00"/>
                </a:solidFill>
              </a:rPr>
              <a:t>of  state /district specific </a:t>
            </a:r>
            <a:r>
              <a:rPr lang="en-US" sz="2000" dirty="0" smtClean="0">
                <a:solidFill>
                  <a:srgbClr val="FFFF00"/>
                </a:solidFill>
              </a:rPr>
              <a:t>approaches/models</a:t>
            </a:r>
          </a:p>
          <a:p>
            <a:pPr marL="57150" indent="-220663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dirty="0" smtClean="0">
                <a:solidFill>
                  <a:srgbClr val="FFFF00"/>
                </a:solidFill>
              </a:rPr>
              <a:t>MOUs </a:t>
            </a:r>
            <a:r>
              <a:rPr lang="en-US" sz="2000" dirty="0">
                <a:solidFill>
                  <a:srgbClr val="FFFF00"/>
                </a:solidFill>
              </a:rPr>
              <a:t>between Central/ State governments, and State Annual Implementation Plans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States/districts/blocks </a:t>
            </a:r>
            <a:r>
              <a:rPr lang="en-US" sz="2000" dirty="0">
                <a:solidFill>
                  <a:srgbClr val="FFFF00"/>
                </a:solidFill>
              </a:rPr>
              <a:t>and villages empowered  to </a:t>
            </a:r>
            <a:r>
              <a:rPr lang="en-US" sz="2000" dirty="0" smtClean="0">
                <a:solidFill>
                  <a:srgbClr val="FFFF00"/>
                </a:solidFill>
              </a:rPr>
              <a:t>contextualize </a:t>
            </a:r>
            <a:r>
              <a:rPr lang="en-US" sz="2000" dirty="0">
                <a:solidFill>
                  <a:srgbClr val="FFFF00"/>
                </a:solidFill>
              </a:rPr>
              <a:t>the </a:t>
            </a:r>
            <a:r>
              <a:rPr lang="en-US" sz="2000" dirty="0" smtClean="0">
                <a:solidFill>
                  <a:srgbClr val="FFFF00"/>
                </a:solidFill>
              </a:rPr>
              <a:t>programme  and build on local capacities and resources 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dirty="0">
                <a:solidFill>
                  <a:srgbClr val="FFFF00"/>
                </a:solidFill>
              </a:rPr>
              <a:t>Normative approach </a:t>
            </a:r>
            <a:r>
              <a:rPr lang="en-US" sz="2000" dirty="0" smtClean="0">
                <a:solidFill>
                  <a:srgbClr val="FFFF00"/>
                </a:solidFill>
              </a:rPr>
              <a:t> with flexibility and demand /need based to  address </a:t>
            </a:r>
            <a:r>
              <a:rPr lang="en-US" sz="2000" dirty="0">
                <a:solidFill>
                  <a:srgbClr val="FFFF00"/>
                </a:solidFill>
              </a:rPr>
              <a:t>gaps as per standards- entitlements </a:t>
            </a:r>
          </a:p>
          <a:p>
            <a:pPr lvl="0"/>
            <a:r>
              <a:rPr lang="en-US" sz="2000" dirty="0" smtClean="0">
                <a:solidFill>
                  <a:srgbClr val="FFFF00"/>
                </a:solidFill>
              </a:rPr>
              <a:t>Performance </a:t>
            </a:r>
            <a:r>
              <a:rPr lang="en-US" sz="2000" dirty="0">
                <a:solidFill>
                  <a:srgbClr val="FFFF00"/>
                </a:solidFill>
              </a:rPr>
              <a:t>linked </a:t>
            </a:r>
            <a:r>
              <a:rPr lang="en-US" sz="2000" dirty="0" smtClean="0">
                <a:solidFill>
                  <a:srgbClr val="FFFF00"/>
                </a:solidFill>
              </a:rPr>
              <a:t>funding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Untied </a:t>
            </a:r>
            <a:r>
              <a:rPr lang="en-US" sz="2000" dirty="0">
                <a:solidFill>
                  <a:srgbClr val="FFFF00"/>
                </a:solidFill>
              </a:rPr>
              <a:t>fund for replication of best practices/ innovations, voluntary action, AWC cum crèche, pilots </a:t>
            </a:r>
            <a:r>
              <a:rPr lang="en-US" sz="2000" dirty="0" smtClean="0">
                <a:solidFill>
                  <a:srgbClr val="FFFF00"/>
                </a:solidFill>
              </a:rPr>
              <a:t>through APIP. </a:t>
            </a:r>
            <a:endParaRPr lang="en-IN" sz="2000" b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17" descr="wcdembl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5900738"/>
            <a:ext cx="8715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Go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724525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5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9275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Management Reforms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688"/>
            <a:ext cx="8507413" cy="6084912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IN" sz="2000" dirty="0" smtClean="0"/>
              <a:t>Decentralized planning, management and flexible architecture; </a:t>
            </a:r>
            <a:r>
              <a:rPr lang="en-IN" sz="2000" i="1" dirty="0" smtClean="0"/>
              <a:t>Introduction of APIP and flexibility to States for innovations</a:t>
            </a:r>
            <a:r>
              <a:rPr lang="en-IN" sz="2000" dirty="0" smtClean="0"/>
              <a:t>. </a:t>
            </a:r>
          </a:p>
          <a:p>
            <a:endParaRPr lang="en-IN" sz="400" dirty="0" smtClean="0"/>
          </a:p>
          <a:p>
            <a:pPr algn="just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Addl. Worker in 200 high burden districts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FF00"/>
                </a:solidFill>
              </a:rPr>
              <a:t>Link workers </a:t>
            </a:r>
            <a:r>
              <a:rPr lang="en-US" sz="2000" dirty="0" smtClean="0"/>
              <a:t>in others district </a:t>
            </a:r>
            <a:r>
              <a:rPr lang="en-US" sz="2000" dirty="0" smtClean="0">
                <a:solidFill>
                  <a:srgbClr val="FFFF00"/>
                </a:solidFill>
              </a:rPr>
              <a:t>on demand </a:t>
            </a:r>
            <a:r>
              <a:rPr lang="en-US" sz="2000" dirty="0" smtClean="0"/>
              <a:t>by State/UT</a:t>
            </a:r>
          </a:p>
          <a:p>
            <a:pPr algn="just">
              <a:defRPr/>
            </a:pPr>
            <a:endParaRPr lang="en-US" sz="100" dirty="0" smtClean="0"/>
          </a:p>
          <a:p>
            <a:pPr algn="just">
              <a:defRPr/>
            </a:pPr>
            <a:r>
              <a:rPr lang="en-IN" sz="2000" dirty="0" smtClean="0"/>
              <a:t>New Staffing proposed for ICDS Mission as per the programme phasing plan; </a:t>
            </a:r>
            <a:r>
              <a:rPr lang="en-IN" sz="1600" dirty="0" smtClean="0">
                <a:solidFill>
                  <a:srgbClr val="FFFF00"/>
                </a:solidFill>
              </a:rPr>
              <a:t>two technical persons for states not covered in phasing plan during initial 2 years</a:t>
            </a:r>
            <a:r>
              <a:rPr lang="en-IN" sz="2000" dirty="0" smtClean="0"/>
              <a:t>.(Subject to final approval)</a:t>
            </a:r>
            <a:endParaRPr lang="en-IN" sz="2800" dirty="0" smtClean="0"/>
          </a:p>
          <a:p>
            <a:pPr algn="just">
              <a:defRPr/>
            </a:pPr>
            <a:endParaRPr lang="en-IN" sz="200" dirty="0" smtClean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Introducing new items– </a:t>
            </a:r>
            <a:r>
              <a:rPr lang="en-US" sz="2000" i="1" dirty="0" smtClean="0">
                <a:solidFill>
                  <a:srgbClr val="FFFF00"/>
                </a:solidFill>
              </a:rPr>
              <a:t>pool of untied fund (for promoting voluntary action, local innovations, provision for children in special needs etc).</a:t>
            </a:r>
            <a:r>
              <a:rPr lang="en-US" sz="2000" dirty="0" smtClean="0">
                <a:solidFill>
                  <a:srgbClr val="FFFF00"/>
                </a:solidFill>
              </a:rPr>
              <a:t>     </a:t>
            </a:r>
          </a:p>
          <a:p>
            <a:pPr algn="just">
              <a:defRPr/>
            </a:pPr>
            <a:endParaRPr lang="en-IN" sz="100" dirty="0" smtClean="0">
              <a:solidFill>
                <a:srgbClr val="FFFF00"/>
              </a:solidFill>
            </a:endParaRPr>
          </a:p>
          <a:p>
            <a:r>
              <a:rPr lang="en-IN" sz="2000" dirty="0" smtClean="0"/>
              <a:t>Strengthening governance – including </a:t>
            </a:r>
            <a:r>
              <a:rPr lang="en-IN" sz="2000" dirty="0" smtClean="0">
                <a:solidFill>
                  <a:srgbClr val="FFFF00"/>
                </a:solidFill>
              </a:rPr>
              <a:t>PRIs, civil society &amp; institutional partnerships </a:t>
            </a:r>
            <a:r>
              <a:rPr lang="en-IN" sz="2000" i="1" dirty="0" smtClean="0">
                <a:solidFill>
                  <a:srgbClr val="FFFF00"/>
                </a:solidFill>
              </a:rPr>
              <a:t>up to 10% projects.</a:t>
            </a:r>
          </a:p>
          <a:p>
            <a:endParaRPr lang="en-IN" sz="100" i="1" dirty="0" smtClean="0">
              <a:solidFill>
                <a:srgbClr val="FFFF00"/>
              </a:solidFill>
            </a:endParaRPr>
          </a:p>
          <a:p>
            <a:pPr lvl="0"/>
            <a:r>
              <a:rPr lang="en-US" sz="2000" dirty="0" smtClean="0"/>
              <a:t>Strengthening of </a:t>
            </a:r>
            <a:r>
              <a:rPr lang="en-US" sz="2000" dirty="0" smtClean="0">
                <a:solidFill>
                  <a:srgbClr val="FFFF00"/>
                </a:solidFill>
              </a:rPr>
              <a:t>ICDS Management Information System </a:t>
            </a:r>
            <a:r>
              <a:rPr lang="en-US" sz="2000" dirty="0" smtClean="0"/>
              <a:t>(MIS). </a:t>
            </a:r>
          </a:p>
          <a:p>
            <a:pPr lvl="0"/>
            <a:endParaRPr lang="en-US" sz="100" dirty="0" smtClean="0"/>
          </a:p>
          <a:p>
            <a:pPr lvl="0"/>
            <a:r>
              <a:rPr lang="en-US" sz="2000" dirty="0" smtClean="0"/>
              <a:t>Using ICT </a:t>
            </a:r>
            <a:r>
              <a:rPr lang="en-US" sz="2000" dirty="0" smtClean="0">
                <a:solidFill>
                  <a:srgbClr val="FFFF00"/>
                </a:solidFill>
              </a:rPr>
              <a:t>– W</a:t>
            </a:r>
            <a:r>
              <a:rPr lang="en-US" sz="2000" i="1" dirty="0" smtClean="0">
                <a:solidFill>
                  <a:srgbClr val="FFFF00"/>
                </a:solidFill>
              </a:rPr>
              <a:t>eb enabled MIS and use of mobile telephony </a:t>
            </a:r>
            <a:r>
              <a:rPr lang="en-US" sz="2000" i="1" dirty="0" smtClean="0"/>
              <a:t>&amp; others</a:t>
            </a:r>
            <a:r>
              <a:rPr lang="en-US" sz="2000" dirty="0" smtClean="0"/>
              <a:t>.</a:t>
            </a:r>
            <a:endParaRPr lang="en-IN" sz="2000" dirty="0" smtClean="0"/>
          </a:p>
          <a:p>
            <a:pPr lvl="0"/>
            <a:endParaRPr lang="en-IN" sz="500" dirty="0" smtClean="0"/>
          </a:p>
          <a:p>
            <a:pPr lvl="0"/>
            <a:r>
              <a:rPr lang="en-IN" sz="2000" dirty="0" smtClean="0"/>
              <a:t>Ensuring </a:t>
            </a:r>
            <a:r>
              <a:rPr lang="en-IN" sz="2000" dirty="0" smtClean="0">
                <a:solidFill>
                  <a:srgbClr val="FFFF00"/>
                </a:solidFill>
              </a:rPr>
              <a:t>convergence at all the levels </a:t>
            </a:r>
            <a:r>
              <a:rPr lang="en-IN" sz="2000" dirty="0" smtClean="0"/>
              <a:t>including the grassroots level. </a:t>
            </a:r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IN" sz="20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17" descr="wcdembl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2462" y="5877272"/>
            <a:ext cx="8715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Go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3" y="5877272"/>
            <a:ext cx="609435" cy="90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9"/>
            <a:ext cx="8229600" cy="57148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Institutional Reforms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64704"/>
            <a:ext cx="8643937" cy="5976664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236538" indent="-236538">
              <a:buNone/>
            </a:pPr>
            <a:r>
              <a:rPr lang="en-IN" sz="2400" b="1" dirty="0" smtClean="0">
                <a:solidFill>
                  <a:srgbClr val="FFFF00"/>
                </a:solidFill>
              </a:rPr>
              <a:t>ICDS in Mission Mode:</a:t>
            </a:r>
          </a:p>
          <a:p>
            <a:pPr marL="457200" lvl="1" indent="-220663"/>
            <a:r>
              <a:rPr lang="en-IN" sz="2000" dirty="0" smtClean="0"/>
              <a:t>ICDS Mission at National level,(</a:t>
            </a:r>
            <a:r>
              <a:rPr lang="en-US" sz="2000" dirty="0" smtClean="0"/>
              <a:t> NMSG, EPC), </a:t>
            </a:r>
            <a:r>
              <a:rPr lang="en-IN" sz="2000" dirty="0" smtClean="0"/>
              <a:t> Mission/Society at State  level with units at District (</a:t>
            </a:r>
            <a:r>
              <a:rPr lang="en-US" sz="2000" dirty="0" smtClean="0"/>
              <a:t>SMSG,SEPC) </a:t>
            </a:r>
            <a:r>
              <a:rPr lang="en-IN" sz="2000" dirty="0" smtClean="0"/>
              <a:t> with powers &amp; systems for financial, human resource, logistics and procurement, programme operations and monitoring etc.</a:t>
            </a:r>
          </a:p>
          <a:p>
            <a:pPr marL="457200" lvl="1" indent="-220663"/>
            <a:endParaRPr lang="en-IN" sz="1050" dirty="0" smtClean="0"/>
          </a:p>
          <a:p>
            <a:pPr marL="457200" lvl="1" indent="-220663"/>
            <a:endParaRPr lang="en-IN" sz="1000" dirty="0" smtClean="0"/>
          </a:p>
          <a:p>
            <a:pPr marL="457200" lvl="1" indent="-220663"/>
            <a:r>
              <a:rPr lang="en-IN" sz="2000" dirty="0" smtClean="0"/>
              <a:t>Planning &amp; implementation of state specific plans </a:t>
            </a:r>
            <a:r>
              <a:rPr lang="en-IN" sz="2000" dirty="0" smtClean="0">
                <a:solidFill>
                  <a:srgbClr val="FFFF00"/>
                </a:solidFill>
              </a:rPr>
              <a:t>with measured inputs, processes, outputs and outcomes</a:t>
            </a:r>
          </a:p>
          <a:p>
            <a:pPr marL="457200" lvl="1" indent="-220663"/>
            <a:endParaRPr lang="en-IN" sz="1000" dirty="0" smtClean="0"/>
          </a:p>
          <a:p>
            <a:pPr marL="457200" lvl="1" indent="-220663"/>
            <a:r>
              <a:rPr lang="en-IN" sz="2000" dirty="0" smtClean="0"/>
              <a:t>Shared programmatic and resource commitments through </a:t>
            </a:r>
            <a:r>
              <a:rPr lang="en-IN" sz="2000" dirty="0" smtClean="0">
                <a:solidFill>
                  <a:srgbClr val="FFFF00"/>
                </a:solidFill>
              </a:rPr>
              <a:t>MoU and APIPs</a:t>
            </a:r>
          </a:p>
          <a:p>
            <a:pPr marL="457200" lvl="1" indent="-220663"/>
            <a:endParaRPr lang="en-IN" sz="1000" dirty="0" smtClean="0">
              <a:solidFill>
                <a:srgbClr val="FFFF00"/>
              </a:solidFill>
            </a:endParaRPr>
          </a:p>
          <a:p>
            <a:pPr marL="457200" lvl="1" indent="-220663"/>
            <a:r>
              <a:rPr lang="en-US" sz="2000" dirty="0" smtClean="0"/>
              <a:t> NMSG to report to the PM’s Council at national  level and  similarly State missions (SMSG) to the CMs at the State level as well as to the NMSG </a:t>
            </a:r>
            <a:endParaRPr lang="en-IN" sz="2000" dirty="0" smtClean="0"/>
          </a:p>
          <a:p>
            <a:pPr marL="457200" lvl="1" indent="-220663"/>
            <a:endParaRPr lang="en-IN" sz="20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17" descr="wcdembl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5900738"/>
            <a:ext cx="8715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Go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724525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3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491593"/>
              </p:ext>
            </p:extLst>
          </p:nvPr>
        </p:nvGraphicFramePr>
        <p:xfrm>
          <a:off x="467544" y="2492896"/>
          <a:ext cx="821925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user\Desktop\AWC Pics\Punjab- Haryana Photographs\DSC035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407"/>
            <a:ext cx="8136904" cy="2549178"/>
          </a:xfrm>
          <a:prstGeom prst="rect">
            <a:avLst/>
          </a:prstGeom>
          <a:noFill/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391554" cy="500066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Goal of ICDS Mission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57157" y="928670"/>
            <a:ext cx="8536017" cy="566898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defRPr/>
            </a:pPr>
            <a:r>
              <a:rPr lang="en-IN" sz="2400" dirty="0" smtClean="0"/>
              <a:t>The ICDS Mission targets would be to attain three main outcomes namely:</a:t>
            </a:r>
          </a:p>
          <a:p>
            <a:pPr lvl="1" algn="just">
              <a:defRPr/>
            </a:pPr>
            <a:r>
              <a:rPr lang="en-IN" sz="2200" dirty="0" smtClean="0">
                <a:solidFill>
                  <a:srgbClr val="FFFF00"/>
                </a:solidFill>
              </a:rPr>
              <a:t>Prevent and reduce young child under-nutrition (% underweight children 0-3 years) by 10 percentage point; </a:t>
            </a:r>
          </a:p>
          <a:p>
            <a:pPr lvl="1" algn="just">
              <a:defRPr/>
            </a:pPr>
            <a:r>
              <a:rPr lang="en-IN" sz="2200" dirty="0" smtClean="0">
                <a:solidFill>
                  <a:srgbClr val="FFFF00"/>
                </a:solidFill>
              </a:rPr>
              <a:t>Enhance early development and learning outcomes in all children 0-6 years of age; and </a:t>
            </a:r>
          </a:p>
          <a:p>
            <a:pPr lvl="1" algn="just">
              <a:defRPr/>
            </a:pPr>
            <a:r>
              <a:rPr lang="en-IN" sz="2200" dirty="0" smtClean="0">
                <a:solidFill>
                  <a:srgbClr val="FFFF00"/>
                </a:solidFill>
              </a:rPr>
              <a:t>Improve care and nutrition of girls and women and reduce anaemia prevalence in young children, girls and women by one fifth.</a:t>
            </a:r>
          </a:p>
          <a:p>
            <a:pPr algn="just">
              <a:defRPr/>
            </a:pPr>
            <a:r>
              <a:rPr lang="en-IN" sz="2400" dirty="0" smtClean="0"/>
              <a:t>Contribute towards </a:t>
            </a:r>
            <a:r>
              <a:rPr lang="en-IN" sz="2400" dirty="0" smtClean="0">
                <a:solidFill>
                  <a:srgbClr val="FFFF00"/>
                </a:solidFill>
              </a:rPr>
              <a:t>reduction in IMR, MMR, LBW and CSR </a:t>
            </a:r>
            <a:r>
              <a:rPr lang="en-IN" sz="2400" dirty="0" smtClean="0"/>
              <a:t>in convergence with NRHM</a:t>
            </a:r>
          </a:p>
          <a:p>
            <a:pPr algn="just">
              <a:defRPr/>
            </a:pPr>
            <a:r>
              <a:rPr lang="en-IN" sz="2400" dirty="0" smtClean="0">
                <a:solidFill>
                  <a:srgbClr val="FFFF00"/>
                </a:solidFill>
              </a:rPr>
              <a:t>Annual Health Survey (AHS) and District Level Household Survey </a:t>
            </a:r>
            <a:r>
              <a:rPr lang="en-IN" sz="2400" dirty="0" smtClean="0"/>
              <a:t>(DLHS) to be used as baseline for measuring the outcomes of ICDS mission.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20484" name="Picture 17" descr="wcde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48" y="6195989"/>
            <a:ext cx="716852" cy="66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Go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76925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48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New Thrust Areas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972072"/>
          </a:xfrm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Re-designed package of services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Focus on under -3 children, Care &amp; Counseling &amp; early stimulation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Early Childhood Education and Development  /PSE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Focus on impact, outcomes and results indicators </a:t>
            </a:r>
            <a:r>
              <a:rPr lang="en-US" sz="1600" dirty="0" smtClean="0">
                <a:solidFill>
                  <a:srgbClr val="FFFF00"/>
                </a:solidFill>
              </a:rPr>
              <a:t>(</a:t>
            </a:r>
            <a:r>
              <a:rPr lang="en-US" sz="1600" b="1" dirty="0" smtClean="0">
                <a:solidFill>
                  <a:srgbClr val="FFFF00"/>
                </a:solidFill>
              </a:rPr>
              <a:t>Refer Annex 7 of BFI</a:t>
            </a:r>
            <a:r>
              <a:rPr lang="en-US" sz="1600" dirty="0" smtClean="0">
                <a:solidFill>
                  <a:srgbClr val="FFFF00"/>
                </a:solidFill>
              </a:rPr>
              <a:t>)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Service standards for ICDS prescribed (</a:t>
            </a:r>
            <a:r>
              <a:rPr lang="en-US" sz="1800" b="1" dirty="0" smtClean="0">
                <a:solidFill>
                  <a:srgbClr val="FFFF00"/>
                </a:solidFill>
              </a:rPr>
              <a:t>ref. Annex 8 of BFI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Programmatic and Thematic convergence (</a:t>
            </a:r>
            <a:r>
              <a:rPr lang="en-US" sz="2000" dirty="0" smtClean="0">
                <a:solidFill>
                  <a:srgbClr val="FFFF00"/>
                </a:solidFill>
              </a:rPr>
              <a:t>ref. </a:t>
            </a:r>
            <a:r>
              <a:rPr lang="en-US" sz="1800" b="1" dirty="0" smtClean="0">
                <a:solidFill>
                  <a:srgbClr val="FFFF00"/>
                </a:solidFill>
              </a:rPr>
              <a:t>Annex 9</a:t>
            </a:r>
            <a:r>
              <a:rPr lang="en-US" sz="16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Mission review with participation from civil society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Voluntary action- Promoting nutrition, ECCE, Child Development etc. through partnership with institutions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Greater Community participation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Provision of </a:t>
            </a:r>
            <a:r>
              <a:rPr lang="en-US" sz="2400" i="1" dirty="0" smtClean="0">
                <a:solidFill>
                  <a:srgbClr val="FFFF00"/>
                </a:solidFill>
              </a:rPr>
              <a:t>Jan-Sunvai</a:t>
            </a:r>
            <a:r>
              <a:rPr lang="en-US" sz="2400" dirty="0" smtClean="0">
                <a:solidFill>
                  <a:srgbClr val="FFFF00"/>
                </a:solidFill>
              </a:rPr>
              <a:t>, social audits and disclosures</a:t>
            </a:r>
          </a:p>
          <a:p>
            <a:endParaRPr lang="en-IN" sz="2400" dirty="0"/>
          </a:p>
        </p:txBody>
      </p:sp>
      <p:pic>
        <p:nvPicPr>
          <p:cNvPr id="4" name="Picture 17" descr="wcde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48" y="6195989"/>
            <a:ext cx="716852" cy="66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Go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76925"/>
            <a:ext cx="663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ap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ap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00"/>
        </a:lt1>
        <a:dk2>
          <a:srgbClr val="3399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DCAFF"/>
        </a:accent3>
        <a:accent4>
          <a:srgbClr val="DADA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3E5C"/>
        </a:dk1>
        <a:lt1>
          <a:srgbClr val="FDE500"/>
        </a:lt1>
        <a:dk2>
          <a:srgbClr val="66CCFF"/>
        </a:dk2>
        <a:lt2>
          <a:srgbClr val="FFFF00"/>
        </a:lt2>
        <a:accent1>
          <a:srgbClr val="60597B"/>
        </a:accent1>
        <a:accent2>
          <a:srgbClr val="6666FF"/>
        </a:accent2>
        <a:accent3>
          <a:srgbClr val="B8E2FF"/>
        </a:accent3>
        <a:accent4>
          <a:srgbClr val="D8C3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FDE500"/>
        </a:dk1>
        <a:lt1>
          <a:srgbClr val="FFFFFF"/>
        </a:lt1>
        <a:dk2>
          <a:srgbClr val="FDE500"/>
        </a:dk2>
        <a:lt2>
          <a:srgbClr val="3E3E5C"/>
        </a:lt2>
        <a:accent1>
          <a:srgbClr val="4F81BD"/>
        </a:accent1>
        <a:accent2>
          <a:srgbClr val="6666FF"/>
        </a:accent2>
        <a:accent3>
          <a:srgbClr val="FFFFFF"/>
        </a:accent3>
        <a:accent4>
          <a:srgbClr val="D8C300"/>
        </a:accent4>
        <a:accent5>
          <a:srgbClr val="B2C1DB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E3E5C"/>
        </a:dk1>
        <a:lt1>
          <a:srgbClr val="FDE500"/>
        </a:lt1>
        <a:dk2>
          <a:srgbClr val="4F81BD"/>
        </a:dk2>
        <a:lt2>
          <a:srgbClr val="FDE500"/>
        </a:lt2>
        <a:accent1>
          <a:srgbClr val="4F81BD"/>
        </a:accent1>
        <a:accent2>
          <a:srgbClr val="6666FF"/>
        </a:accent2>
        <a:accent3>
          <a:srgbClr val="B2C1DB"/>
        </a:accent3>
        <a:accent4>
          <a:srgbClr val="D8C300"/>
        </a:accent4>
        <a:accent5>
          <a:srgbClr val="B2C1DB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00"/>
        </a:lt1>
        <a:dk2>
          <a:srgbClr val="3399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DCAFF"/>
        </a:accent3>
        <a:accent4>
          <a:srgbClr val="DADA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3E5C"/>
        </a:dk1>
        <a:lt1>
          <a:srgbClr val="FDE500"/>
        </a:lt1>
        <a:dk2>
          <a:srgbClr val="66CCFF"/>
        </a:dk2>
        <a:lt2>
          <a:srgbClr val="FFFF00"/>
        </a:lt2>
        <a:accent1>
          <a:srgbClr val="60597B"/>
        </a:accent1>
        <a:accent2>
          <a:srgbClr val="6666FF"/>
        </a:accent2>
        <a:accent3>
          <a:srgbClr val="B8E2FF"/>
        </a:accent3>
        <a:accent4>
          <a:srgbClr val="D8C3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FDE500"/>
        </a:dk1>
        <a:lt1>
          <a:srgbClr val="FFFFFF"/>
        </a:lt1>
        <a:dk2>
          <a:srgbClr val="FDE500"/>
        </a:dk2>
        <a:lt2>
          <a:srgbClr val="3E3E5C"/>
        </a:lt2>
        <a:accent1>
          <a:srgbClr val="4F81BD"/>
        </a:accent1>
        <a:accent2>
          <a:srgbClr val="6666FF"/>
        </a:accent2>
        <a:accent3>
          <a:srgbClr val="FFFFFF"/>
        </a:accent3>
        <a:accent4>
          <a:srgbClr val="D8C300"/>
        </a:accent4>
        <a:accent5>
          <a:srgbClr val="B2C1DB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E3E5C"/>
        </a:dk1>
        <a:lt1>
          <a:srgbClr val="FDE500"/>
        </a:lt1>
        <a:dk2>
          <a:srgbClr val="4F81BD"/>
        </a:dk2>
        <a:lt2>
          <a:srgbClr val="FDE500"/>
        </a:lt2>
        <a:accent1>
          <a:srgbClr val="4F81BD"/>
        </a:accent1>
        <a:accent2>
          <a:srgbClr val="6666FF"/>
        </a:accent2>
        <a:accent3>
          <a:srgbClr val="B2C1DB"/>
        </a:accent3>
        <a:accent4>
          <a:srgbClr val="D8C300"/>
        </a:accent4>
        <a:accent5>
          <a:srgbClr val="B2C1DB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00"/>
        </a:lt1>
        <a:dk2>
          <a:srgbClr val="3399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DCAFF"/>
        </a:accent3>
        <a:accent4>
          <a:srgbClr val="DADA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3E5C"/>
        </a:dk1>
        <a:lt1>
          <a:srgbClr val="FDE500"/>
        </a:lt1>
        <a:dk2>
          <a:srgbClr val="66CCFF"/>
        </a:dk2>
        <a:lt2>
          <a:srgbClr val="FFFF00"/>
        </a:lt2>
        <a:accent1>
          <a:srgbClr val="60597B"/>
        </a:accent1>
        <a:accent2>
          <a:srgbClr val="6666FF"/>
        </a:accent2>
        <a:accent3>
          <a:srgbClr val="B8E2FF"/>
        </a:accent3>
        <a:accent4>
          <a:srgbClr val="D8C3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FDE500"/>
        </a:dk1>
        <a:lt1>
          <a:srgbClr val="FFFFFF"/>
        </a:lt1>
        <a:dk2>
          <a:srgbClr val="FDE500"/>
        </a:dk2>
        <a:lt2>
          <a:srgbClr val="3E3E5C"/>
        </a:lt2>
        <a:accent1>
          <a:srgbClr val="4F81BD"/>
        </a:accent1>
        <a:accent2>
          <a:srgbClr val="6666FF"/>
        </a:accent2>
        <a:accent3>
          <a:srgbClr val="FFFFFF"/>
        </a:accent3>
        <a:accent4>
          <a:srgbClr val="D8C300"/>
        </a:accent4>
        <a:accent5>
          <a:srgbClr val="B2C1DB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E3E5C"/>
        </a:dk1>
        <a:lt1>
          <a:srgbClr val="FDE500"/>
        </a:lt1>
        <a:dk2>
          <a:srgbClr val="4F81BD"/>
        </a:dk2>
        <a:lt2>
          <a:srgbClr val="FDE500"/>
        </a:lt2>
        <a:accent1>
          <a:srgbClr val="4F81BD"/>
        </a:accent1>
        <a:accent2>
          <a:srgbClr val="6666FF"/>
        </a:accent2>
        <a:accent3>
          <a:srgbClr val="B2C1DB"/>
        </a:accent3>
        <a:accent4>
          <a:srgbClr val="D8C300"/>
        </a:accent4>
        <a:accent5>
          <a:srgbClr val="B2C1DB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3698</Words>
  <Application>Microsoft Office PowerPoint</Application>
  <PresentationFormat>On-screen Show (4:3)</PresentationFormat>
  <Paragraphs>594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1_Office Theme</vt:lpstr>
      <vt:lpstr>Office Theme</vt:lpstr>
      <vt:lpstr>2_Default Design</vt:lpstr>
      <vt:lpstr>Default Design</vt:lpstr>
      <vt:lpstr>9_Default Design</vt:lpstr>
      <vt:lpstr>2_Office Theme</vt:lpstr>
      <vt:lpstr>PowerPoint Presentation</vt:lpstr>
      <vt:lpstr>PowerPoint Presentation</vt:lpstr>
      <vt:lpstr>ICDS Strengthening &amp; Restructuring : The context</vt:lpstr>
      <vt:lpstr> Programmatic Reforms </vt:lpstr>
      <vt:lpstr>Management Reforms </vt:lpstr>
      <vt:lpstr>Institutional Reforms </vt:lpstr>
      <vt:lpstr>PowerPoint Presentation</vt:lpstr>
      <vt:lpstr>Goal of ICDS Mission</vt:lpstr>
      <vt:lpstr>New Thrust Areas</vt:lpstr>
      <vt:lpstr>Reaching U-3, Pregnant, Lactating Women </vt:lpstr>
      <vt:lpstr>  Phasing of Strengthening &amp; Restructuring of ICDS  </vt:lpstr>
      <vt:lpstr>Fund Flow Mechanism</vt:lpstr>
      <vt:lpstr>Construction, Maintenance &amp; Up-gradation of AWCs </vt:lpstr>
      <vt:lpstr>Revision of norms</vt:lpstr>
      <vt:lpstr>ECCE in Strengthened and Restructured ICDS</vt:lpstr>
      <vt:lpstr>ECCE/PSE</vt:lpstr>
      <vt:lpstr> Strengthening Training System </vt:lpstr>
      <vt:lpstr> Provision of Untied Funds </vt:lpstr>
      <vt:lpstr>AWC cum Crèche</vt:lpstr>
      <vt:lpstr>Suggested list of NGOs</vt:lpstr>
      <vt:lpstr>Convergence</vt:lpstr>
      <vt:lpstr>GOI-Steps Initiated </vt:lpstr>
      <vt:lpstr>Steps Initiated  contd..</vt:lpstr>
      <vt:lpstr>Steps Initiated contd.. </vt:lpstr>
      <vt:lpstr>PowerPoint Presentation</vt:lpstr>
      <vt:lpstr>Action points for states</vt:lpstr>
      <vt:lpstr>Action points for states contd.</vt:lpstr>
      <vt:lpstr>Action points for states contd.</vt:lpstr>
      <vt:lpstr>Action points for states contd.</vt:lpstr>
      <vt:lpstr>Action points for states contd.</vt:lpstr>
      <vt:lpstr>                                  Thank You</vt:lpstr>
      <vt:lpstr>Redesigned Service Package </vt:lpstr>
      <vt:lpstr>Redesigned Service Package cont.</vt:lpstr>
      <vt:lpstr>Redesigned Service Package cont.</vt:lpstr>
      <vt:lpstr> Redefined  ECCE  </vt:lpstr>
      <vt:lpstr>Enhanced Nutrition Impact </vt:lpstr>
      <vt:lpstr>Strengthening Convergence </vt:lpstr>
      <vt:lpstr>Human Resource </vt:lpstr>
      <vt:lpstr>Promoting Quality and Public Accountability  </vt:lpstr>
      <vt:lpstr> PRI ownership and civil society Partnership  </vt:lpstr>
      <vt:lpstr> ICDS in Mission Mode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WCD</dc:creator>
  <cp:lastModifiedBy>Dell India</cp:lastModifiedBy>
  <cp:revision>391</cp:revision>
  <dcterms:created xsi:type="dcterms:W3CDTF">2012-09-10T07:25:41Z</dcterms:created>
  <dcterms:modified xsi:type="dcterms:W3CDTF">2016-06-14T05:51:18Z</dcterms:modified>
</cp:coreProperties>
</file>